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3" r:id="rId5"/>
    <p:sldId id="272" r:id="rId6"/>
    <p:sldId id="258" r:id="rId7"/>
    <p:sldId id="256" r:id="rId8"/>
    <p:sldId id="260" r:id="rId9"/>
    <p:sldId id="261" r:id="rId10"/>
    <p:sldId id="262" r:id="rId11"/>
    <p:sldId id="263" r:id="rId12"/>
    <p:sldId id="257" r:id="rId13"/>
    <p:sldId id="264" r:id="rId14"/>
    <p:sldId id="265" r:id="rId15"/>
    <p:sldId id="266" r:id="rId16"/>
    <p:sldId id="267" r:id="rId17"/>
    <p:sldId id="268" r:id="rId18"/>
    <p:sldId id="270" r:id="rId19"/>
    <p:sldId id="271" r:id="rId20"/>
    <p:sldId id="275" r:id="rId21"/>
    <p:sldId id="276" r:id="rId22"/>
    <p:sldId id="277"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53"/>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543BDD5-2DCC-4084-A0C8-DFB50BD08A81}"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611155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543BDD5-2DCC-4084-A0C8-DFB50BD08A81}"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2447623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543BDD5-2DCC-4084-A0C8-DFB50BD08A81}"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3493089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543BDD5-2DCC-4084-A0C8-DFB50BD08A81}" type="datetimeFigureOut">
              <a:rPr lang="en-GB" smtClean="0"/>
              <a:t>19/10/2021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3874442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543BDD5-2DCC-4084-A0C8-DFB50BD08A81}" type="datetimeFigureOut">
              <a:rPr lang="en-GB" smtClean="0"/>
              <a:t>19/10/2021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1038690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543BDD5-2DCC-4084-A0C8-DFB50BD08A81}" type="datetimeFigureOut">
              <a:rPr lang="en-GB" smtClean="0"/>
              <a:t>19/10/2021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1941311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3BDD5-2DCC-4084-A0C8-DFB50BD08A81}" type="datetimeFigureOut">
              <a:rPr lang="en-GB" smtClean="0"/>
              <a:t>19/10/2021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1229203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43BDD5-2DCC-4084-A0C8-DFB50BD08A81}" type="datetimeFigureOut">
              <a:rPr lang="en-GB" smtClean="0"/>
              <a:t>19/10/2021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3266558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543BDD5-2DCC-4084-A0C8-DFB50BD08A81}" type="datetimeFigureOut">
              <a:rPr lang="en-GB" smtClean="0"/>
              <a:t>19/10/2021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1785370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543BDD5-2DCC-4084-A0C8-DFB50BD08A81}"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1513101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543BDD5-2DCC-4084-A0C8-DFB50BD08A81}"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3F3F93-407E-4540-B405-15EACAA6C279}" type="slidenum">
              <a:rPr lang="en-GB" smtClean="0"/>
              <a:t>‹#›</a:t>
            </a:fld>
            <a:endParaRPr lang="en-GB"/>
          </a:p>
        </p:txBody>
      </p:sp>
    </p:spTree>
    <p:extLst>
      <p:ext uri="{BB962C8B-B14F-4D97-AF65-F5344CB8AC3E}">
        <p14:creationId xmlns:p14="http://schemas.microsoft.com/office/powerpoint/2010/main" val="4131576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43BDD5-2DCC-4084-A0C8-DFB50BD08A81}" type="datetimeFigureOut">
              <a:rPr lang="en-GB" smtClean="0"/>
              <a:t>19/10/2021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3F3F93-407E-4540-B405-15EACAA6C279}" type="slidenum">
              <a:rPr lang="en-GB" smtClean="0"/>
              <a:t>‹#›</a:t>
            </a:fld>
            <a:endParaRPr lang="en-GB"/>
          </a:p>
        </p:txBody>
      </p:sp>
    </p:spTree>
    <p:extLst>
      <p:ext uri="{BB962C8B-B14F-4D97-AF65-F5344CB8AC3E}">
        <p14:creationId xmlns:p14="http://schemas.microsoft.com/office/powerpoint/2010/main" val="1188976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8xXvVvAFEQQ"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UtbpkthPPBQ"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SdXK0qwLzm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Ha0i6RUu_H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IGWDZSMaf6c"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6qxeqGEFDt4"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yHS20RRrFX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rMoPlZXcrXU"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aPS6tecznto"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8XOPIzMO5g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3xSoYu-2B0Y"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xbSSm_p782c"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VKs37Jgi3e4"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ideo" Target="https://www.youtube.com/embed/tI9IrZ5vcu0"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video" Target="https://www.youtube.com/embed/-uCpkEMES5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7A22B-226C-4E3B-8DAF-FD5EA1A29122}"/>
              </a:ext>
            </a:extLst>
          </p:cNvPr>
          <p:cNvSpPr txBox="1">
            <a:spLocks/>
          </p:cNvSpPr>
          <p:nvPr/>
        </p:nvSpPr>
        <p:spPr>
          <a:xfrm>
            <a:off x="1245159" y="1204945"/>
            <a:ext cx="10515600" cy="573869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7200" b="1" dirty="0" smtClean="0"/>
              <a:t>Autumn Home learning  for EYFS/KS1 Learners</a:t>
            </a:r>
            <a:br>
              <a:rPr lang="en-GB" sz="7200" b="1" dirty="0" smtClean="0"/>
            </a:br>
            <a:r>
              <a:rPr lang="en-GB" sz="4000" b="1" dirty="0" smtClean="0"/>
              <a:t>Nicky Rowland </a:t>
            </a:r>
            <a:br>
              <a:rPr lang="en-GB" sz="4000" b="1" dirty="0" smtClean="0"/>
            </a:br>
            <a:r>
              <a:rPr lang="en-GB" sz="3100" b="1" dirty="0" smtClean="0"/>
              <a:t>Remember its important to email me and post photographs on the parent group so we can see what amazing work you have been doing</a:t>
            </a:r>
            <a:endParaRPr lang="en-GB" sz="9800" b="1" dirty="0"/>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85737" y="128710"/>
            <a:ext cx="1460183" cy="1476570"/>
          </a:xfrm>
          <a:prstGeom prst="rect">
            <a:avLst/>
          </a:prstGeom>
          <a:noFill/>
          <a:ln>
            <a:noFill/>
          </a:ln>
          <a:effectLst/>
        </p:spPr>
      </p:pic>
      <p:sp>
        <p:nvSpPr>
          <p:cNvPr id="4" name="5-Point Star 3"/>
          <p:cNvSpPr/>
          <p:nvPr/>
        </p:nvSpPr>
        <p:spPr>
          <a:xfrm rot="884781">
            <a:off x="409304" y="3796938"/>
            <a:ext cx="679268" cy="670560"/>
          </a:xfrm>
          <a:prstGeom prst="star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5-Point Star 4"/>
          <p:cNvSpPr/>
          <p:nvPr/>
        </p:nvSpPr>
        <p:spPr>
          <a:xfrm rot="20694418">
            <a:off x="5164184" y="5268687"/>
            <a:ext cx="940526" cy="905691"/>
          </a:xfrm>
          <a:prstGeom prst="star5">
            <a:avLst>
              <a:gd name="adj" fmla="val 23447"/>
              <a:gd name="hf" fmla="val 105146"/>
              <a:gd name="vf" fmla="val 11055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5-Point Star 5"/>
          <p:cNvSpPr/>
          <p:nvPr/>
        </p:nvSpPr>
        <p:spPr>
          <a:xfrm rot="20530919">
            <a:off x="10454642" y="2490652"/>
            <a:ext cx="735874" cy="674915"/>
          </a:xfrm>
          <a:prstGeom prst="star5">
            <a:avLst>
              <a:gd name="adj" fmla="val 23447"/>
              <a:gd name="hf" fmla="val 105146"/>
              <a:gd name="vf" fmla="val 110557"/>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97474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01226133"/>
              </p:ext>
            </p:extLst>
          </p:nvPr>
        </p:nvGraphicFramePr>
        <p:xfrm>
          <a:off x="470264" y="118774"/>
          <a:ext cx="11329849" cy="6553593"/>
        </p:xfrm>
        <a:graphic>
          <a:graphicData uri="http://schemas.openxmlformats.org/drawingml/2006/table">
            <a:tbl>
              <a:tblPr firstRow="1" bandRow="1">
                <a:tableStyleId>{00A15C55-8517-42AA-B614-E9B94910E393}</a:tableStyleId>
              </a:tblPr>
              <a:tblGrid>
                <a:gridCol w="2624987">
                  <a:extLst>
                    <a:ext uri="{9D8B030D-6E8A-4147-A177-3AD203B41FA5}">
                      <a16:colId xmlns:a16="http://schemas.microsoft.com/office/drawing/2014/main" val="1792931127"/>
                    </a:ext>
                  </a:extLst>
                </a:gridCol>
                <a:gridCol w="2805690">
                  <a:extLst>
                    <a:ext uri="{9D8B030D-6E8A-4147-A177-3AD203B41FA5}">
                      <a16:colId xmlns:a16="http://schemas.microsoft.com/office/drawing/2014/main" val="1705169733"/>
                    </a:ext>
                  </a:extLst>
                </a:gridCol>
                <a:gridCol w="5899172">
                  <a:extLst>
                    <a:ext uri="{9D8B030D-6E8A-4147-A177-3AD203B41FA5}">
                      <a16:colId xmlns:a16="http://schemas.microsoft.com/office/drawing/2014/main" val="3509661"/>
                    </a:ext>
                  </a:extLst>
                </a:gridCol>
              </a:tblGrid>
              <a:tr h="518553">
                <a:tc>
                  <a:txBody>
                    <a:bodyPr/>
                    <a:lstStyle/>
                    <a:p>
                      <a:r>
                        <a:rPr lang="en-GB" dirty="0" smtClean="0"/>
                        <a:t>Learning</a:t>
                      </a:r>
                      <a:r>
                        <a:rPr lang="en-GB" baseline="0" dirty="0" smtClean="0"/>
                        <a:t> Area</a:t>
                      </a:r>
                      <a:endParaRPr lang="en-GB" dirty="0"/>
                    </a:p>
                  </a:txBody>
                  <a:tcPr/>
                </a:tc>
                <a:tc>
                  <a:txBody>
                    <a:bodyPr/>
                    <a:lstStyle/>
                    <a:p>
                      <a:r>
                        <a:rPr lang="en-GB" dirty="0" smtClean="0"/>
                        <a:t>Slide</a:t>
                      </a:r>
                      <a:endParaRPr lang="en-GB" dirty="0"/>
                    </a:p>
                  </a:txBody>
                  <a:tcPr/>
                </a:tc>
                <a:tc>
                  <a:txBody>
                    <a:bodyPr/>
                    <a:lstStyle/>
                    <a:p>
                      <a:r>
                        <a:rPr lang="en-GB" dirty="0" smtClean="0"/>
                        <a:t>Activity ideas with learning opportunities  </a:t>
                      </a:r>
                      <a:endParaRPr lang="en-GB" dirty="0"/>
                    </a:p>
                  </a:txBody>
                  <a:tcPr/>
                </a:tc>
                <a:extLst>
                  <a:ext uri="{0D108BD9-81ED-4DB2-BD59-A6C34878D82A}">
                    <a16:rowId xmlns:a16="http://schemas.microsoft.com/office/drawing/2014/main" val="192036746"/>
                  </a:ext>
                </a:extLst>
              </a:tr>
              <a:tr h="518553">
                <a:tc>
                  <a:txBody>
                    <a:bodyPr/>
                    <a:lstStyle/>
                    <a:p>
                      <a:r>
                        <a:rPr lang="en-GB" dirty="0" smtClean="0"/>
                        <a:t>Sensory/Physical </a:t>
                      </a:r>
                    </a:p>
                    <a:p>
                      <a:endParaRPr lang="en-GB" dirty="0" smtClean="0"/>
                    </a:p>
                    <a:p>
                      <a:r>
                        <a:rPr lang="en-GB" dirty="0" smtClean="0"/>
                        <a:t>Social/Emotional </a:t>
                      </a:r>
                      <a:endParaRPr lang="en-GB" dirty="0"/>
                    </a:p>
                  </a:txBody>
                  <a:tcPr/>
                </a:tc>
                <a:tc>
                  <a:txBody>
                    <a:bodyPr/>
                    <a:lstStyle/>
                    <a:p>
                      <a:r>
                        <a:rPr lang="en-GB" dirty="0" smtClean="0"/>
                        <a:t>3,6,7,8,</a:t>
                      </a:r>
                    </a:p>
                    <a:p>
                      <a:endParaRPr lang="en-GB" dirty="0" smtClean="0"/>
                    </a:p>
                    <a:p>
                      <a:endParaRPr lang="en-GB" dirty="0" smtClean="0"/>
                    </a:p>
                    <a:p>
                      <a:endParaRPr lang="en-GB" dirty="0" smtClean="0"/>
                    </a:p>
                    <a:p>
                      <a:endParaRPr lang="en-GB" dirty="0" smtClean="0"/>
                    </a:p>
                    <a:p>
                      <a:r>
                        <a:rPr lang="en-GB" dirty="0" smtClean="0"/>
                        <a:t>14</a:t>
                      </a:r>
                      <a:endParaRPr lang="en-GB" dirty="0"/>
                    </a:p>
                  </a:txBody>
                  <a:tcPr/>
                </a:tc>
                <a:tc>
                  <a:txBody>
                    <a:bodyPr/>
                    <a:lstStyle/>
                    <a:p>
                      <a:r>
                        <a:rPr lang="en-GB" dirty="0" smtClean="0"/>
                        <a:t>These are the instrumental tunes we have been listening too whilst relaxing.</a:t>
                      </a:r>
                      <a:r>
                        <a:rPr lang="en-GB" baseline="0" dirty="0" smtClean="0"/>
                        <a:t> </a:t>
                      </a:r>
                      <a:r>
                        <a:rPr lang="en-GB" dirty="0" smtClean="0"/>
                        <a:t>Explore some dry leaves/coloured</a:t>
                      </a:r>
                      <a:r>
                        <a:rPr lang="en-GB" baseline="0" dirty="0" smtClean="0"/>
                        <a:t> tissue paper/chiffons/material. Massage your child and share interaction. Hold an umbrella up and let the leaves/materials tip off it.</a:t>
                      </a:r>
                    </a:p>
                    <a:p>
                      <a:r>
                        <a:rPr lang="en-GB" baseline="0" dirty="0" smtClean="0"/>
                        <a:t>Walking in the forest – get your childs’ shoes and socks off and talk about the body parts. Find some soft toys/different textures if possible to feel/reach for. Walk and stomp feet on a metal tray. Move your child's legs fast/slow. Encourage 1,2,3 go/ready steady go.  Go on a leaf hunt outside. </a:t>
                      </a:r>
                      <a:endParaRPr lang="en-GB" dirty="0"/>
                    </a:p>
                  </a:txBody>
                  <a:tcPr/>
                </a:tc>
                <a:extLst>
                  <a:ext uri="{0D108BD9-81ED-4DB2-BD59-A6C34878D82A}">
                    <a16:rowId xmlns:a16="http://schemas.microsoft.com/office/drawing/2014/main" val="1152481700"/>
                  </a:ext>
                </a:extLst>
              </a:tr>
              <a:tr h="518553">
                <a:tc>
                  <a:txBody>
                    <a:bodyPr/>
                    <a:lstStyle/>
                    <a:p>
                      <a:r>
                        <a:rPr lang="en-GB" dirty="0" smtClean="0"/>
                        <a:t>Early</a:t>
                      </a:r>
                      <a:r>
                        <a:rPr lang="en-GB" baseline="0" dirty="0" smtClean="0"/>
                        <a:t> Cognition </a:t>
                      </a:r>
                      <a:endParaRPr lang="en-GB" dirty="0"/>
                    </a:p>
                  </a:txBody>
                  <a:tcPr/>
                </a:tc>
                <a:tc>
                  <a:txBody>
                    <a:bodyPr/>
                    <a:lstStyle/>
                    <a:p>
                      <a:r>
                        <a:rPr lang="en-GB" dirty="0" smtClean="0"/>
                        <a:t>6,9,10</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Think about the movements and your child hearing your spoken words -  ‘up/down/around/fast slow. Do they visually track the items, respond – change body position.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Counting the leaves together and sorting/matching 1,2,3</a:t>
                      </a:r>
                      <a:endParaRPr lang="en-GB" dirty="0" smtClean="0"/>
                    </a:p>
                  </a:txBody>
                  <a:tcPr/>
                </a:tc>
                <a:extLst>
                  <a:ext uri="{0D108BD9-81ED-4DB2-BD59-A6C34878D82A}">
                    <a16:rowId xmlns:a16="http://schemas.microsoft.com/office/drawing/2014/main" val="271169029"/>
                  </a:ext>
                </a:extLst>
              </a:tr>
              <a:tr h="518553">
                <a:tc>
                  <a:txBody>
                    <a:bodyPr/>
                    <a:lstStyle/>
                    <a:p>
                      <a:r>
                        <a:rPr lang="en-GB" dirty="0" smtClean="0"/>
                        <a:t>Communication</a:t>
                      </a:r>
                      <a:r>
                        <a:rPr lang="en-GB" baseline="0" dirty="0" smtClean="0"/>
                        <a:t> and </a:t>
                      </a:r>
                    </a:p>
                    <a:p>
                      <a:r>
                        <a:rPr lang="en-GB" baseline="0" dirty="0" smtClean="0"/>
                        <a:t>Interaction </a:t>
                      </a:r>
                      <a:endParaRPr lang="en-GB" dirty="0"/>
                    </a:p>
                  </a:txBody>
                  <a:tcPr/>
                </a:tc>
                <a:tc>
                  <a:txBody>
                    <a:bodyPr/>
                    <a:lstStyle/>
                    <a:p>
                      <a:r>
                        <a:rPr lang="en-GB" dirty="0" smtClean="0"/>
                        <a:t>11</a:t>
                      </a:r>
                    </a:p>
                    <a:p>
                      <a:r>
                        <a:rPr lang="en-GB" dirty="0" smtClean="0"/>
                        <a:t>12</a:t>
                      </a:r>
                    </a:p>
                    <a:p>
                      <a:r>
                        <a:rPr lang="en-GB" dirty="0" smtClean="0"/>
                        <a:t>17 &amp; 18 </a:t>
                      </a:r>
                      <a:r>
                        <a:rPr lang="en-GB" sz="1600" dirty="0" smtClean="0"/>
                        <a:t>Topic story massage</a:t>
                      </a:r>
                    </a:p>
                    <a:p>
                      <a:endParaRPr lang="en-GB" sz="1600" dirty="0" smtClean="0"/>
                    </a:p>
                    <a:p>
                      <a:r>
                        <a:rPr lang="en-GB" sz="1400" dirty="0" smtClean="0"/>
                        <a:t>*</a:t>
                      </a:r>
                      <a:r>
                        <a:rPr lang="en-GB" sz="1600" dirty="0" smtClean="0"/>
                        <a:t>Harvest</a:t>
                      </a:r>
                      <a:r>
                        <a:rPr lang="en-GB" sz="1600" baseline="0" dirty="0" smtClean="0"/>
                        <a:t> songs we have been listening too are included and our hello song (19). </a:t>
                      </a:r>
                      <a:endParaRPr lang="en-GB" sz="1600" dirty="0"/>
                    </a:p>
                  </a:txBody>
                  <a:tcPr/>
                </a:tc>
                <a:tc>
                  <a:txBody>
                    <a:bodyPr/>
                    <a:lstStyle/>
                    <a:p>
                      <a:r>
                        <a:rPr lang="en-GB" dirty="0" smtClean="0"/>
                        <a:t>Reading for pleasure</a:t>
                      </a:r>
                      <a:r>
                        <a:rPr lang="en-GB" baseline="0" dirty="0" smtClean="0"/>
                        <a:t> – Shared attention, listening/looking</a:t>
                      </a:r>
                    </a:p>
                    <a:p>
                      <a:r>
                        <a:rPr lang="en-GB" dirty="0" smtClean="0"/>
                        <a:t>Call and response – repeat key words,</a:t>
                      </a:r>
                      <a:r>
                        <a:rPr lang="en-GB" baseline="0" dirty="0" smtClean="0"/>
                        <a:t> follow the prompts, encourage their own sounds, explore where possible objects you can find relating to parts of the story. Collect some items as you go on introducing them gradually as you repeat the story building on awareness, anticipation, vocalisations, pointing to pictures, symbols.</a:t>
                      </a:r>
                      <a:endParaRPr lang="en-GB" dirty="0"/>
                    </a:p>
                  </a:txBody>
                  <a:tcPr/>
                </a:tc>
                <a:extLst>
                  <a:ext uri="{0D108BD9-81ED-4DB2-BD59-A6C34878D82A}">
                    <a16:rowId xmlns:a16="http://schemas.microsoft.com/office/drawing/2014/main" val="770060013"/>
                  </a:ext>
                </a:extLst>
              </a:tr>
            </a:tbl>
          </a:graphicData>
        </a:graphic>
      </p:graphicFrame>
    </p:spTree>
    <p:extLst>
      <p:ext uri="{BB962C8B-B14F-4D97-AF65-F5344CB8AC3E}">
        <p14:creationId xmlns:p14="http://schemas.microsoft.com/office/powerpoint/2010/main" val="1246972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lstStyle/>
          <a:p>
            <a:r>
              <a:rPr lang="en-GB" dirty="0" smtClean="0">
                <a:latin typeface="Comic Sans MS" panose="030F0702030302020204" pitchFamily="66" charset="0"/>
              </a:rPr>
              <a:t>Autumn song  - guitar </a:t>
            </a:r>
            <a:endParaRPr lang="en-GB" dirty="0">
              <a:latin typeface="Comic Sans MS" panose="030F0702030302020204" pitchFamily="66" charset="0"/>
            </a:endParaRPr>
          </a:p>
        </p:txBody>
      </p:sp>
      <p:pic>
        <p:nvPicPr>
          <p:cNvPr id="4" name="8xXvVvAFEQQ"/>
          <p:cNvPicPr>
            <a:picLocks noRot="1" noChangeAspect="1"/>
          </p:cNvPicPr>
          <p:nvPr>
            <a:videoFile r:link="rId1"/>
          </p:nvPr>
        </p:nvPicPr>
        <p:blipFill>
          <a:blip r:embed="rId3"/>
          <a:stretch>
            <a:fillRect/>
          </a:stretch>
        </p:blipFill>
        <p:spPr>
          <a:xfrm>
            <a:off x="1628230" y="1472803"/>
            <a:ext cx="8743950" cy="4918472"/>
          </a:xfrm>
          <a:prstGeom prst="rect">
            <a:avLst/>
          </a:prstGeom>
        </p:spPr>
      </p:pic>
    </p:spTree>
    <p:extLst>
      <p:ext uri="{BB962C8B-B14F-4D97-AF65-F5344CB8AC3E}">
        <p14:creationId xmlns:p14="http://schemas.microsoft.com/office/powerpoint/2010/main" val="2418140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normAutofit fontScale="90000"/>
          </a:bodyPr>
          <a:lstStyle/>
          <a:p>
            <a:r>
              <a:rPr lang="en-GB" dirty="0" smtClean="0">
                <a:latin typeface="Comic Sans MS" panose="030F0702030302020204" pitchFamily="66" charset="0"/>
              </a:rPr>
              <a:t>Harvest Samba sign along  </a:t>
            </a:r>
            <a:endParaRPr lang="en-GB" dirty="0">
              <a:latin typeface="Comic Sans MS" panose="030F0702030302020204" pitchFamily="66" charset="0"/>
            </a:endParaRPr>
          </a:p>
        </p:txBody>
      </p:sp>
      <p:pic>
        <p:nvPicPr>
          <p:cNvPr id="4" name="UtbpkthPPBQ"/>
          <p:cNvPicPr>
            <a:picLocks noRot="1" noChangeAspect="1"/>
          </p:cNvPicPr>
          <p:nvPr>
            <a:videoFile r:link="rId1"/>
          </p:nvPr>
        </p:nvPicPr>
        <p:blipFill>
          <a:blip r:embed="rId3"/>
          <a:stretch>
            <a:fillRect/>
          </a:stretch>
        </p:blipFill>
        <p:spPr>
          <a:xfrm>
            <a:off x="1609725" y="1404937"/>
            <a:ext cx="9067800" cy="5100638"/>
          </a:xfrm>
          <a:prstGeom prst="rect">
            <a:avLst/>
          </a:prstGeom>
        </p:spPr>
      </p:pic>
    </p:spTree>
    <p:extLst>
      <p:ext uri="{BB962C8B-B14F-4D97-AF65-F5344CB8AC3E}">
        <p14:creationId xmlns:p14="http://schemas.microsoft.com/office/powerpoint/2010/main" val="3203876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lstStyle/>
          <a:p>
            <a:r>
              <a:rPr lang="en-GB" dirty="0" smtClean="0">
                <a:latin typeface="Comic Sans MS" panose="030F0702030302020204" pitchFamily="66" charset="0"/>
              </a:rPr>
              <a:t>Let’s Harvest </a:t>
            </a:r>
            <a:endParaRPr lang="en-GB" dirty="0">
              <a:latin typeface="Comic Sans MS" panose="030F0702030302020204" pitchFamily="66" charset="0"/>
            </a:endParaRPr>
          </a:p>
        </p:txBody>
      </p:sp>
      <p:pic>
        <p:nvPicPr>
          <p:cNvPr id="3" name="SdXK0qwLzm0"/>
          <p:cNvPicPr>
            <a:picLocks noRot="1" noChangeAspect="1"/>
          </p:cNvPicPr>
          <p:nvPr>
            <a:videoFile r:link="rId1"/>
          </p:nvPr>
        </p:nvPicPr>
        <p:blipFill>
          <a:blip r:embed="rId3"/>
          <a:stretch>
            <a:fillRect/>
          </a:stretch>
        </p:blipFill>
        <p:spPr>
          <a:xfrm>
            <a:off x="1343025" y="1284684"/>
            <a:ext cx="9448800" cy="5314951"/>
          </a:xfrm>
          <a:prstGeom prst="rect">
            <a:avLst/>
          </a:prstGeom>
        </p:spPr>
      </p:pic>
    </p:spTree>
    <p:extLst>
      <p:ext uri="{BB962C8B-B14F-4D97-AF65-F5344CB8AC3E}">
        <p14:creationId xmlns:p14="http://schemas.microsoft.com/office/powerpoint/2010/main" val="16566040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lstStyle/>
          <a:p>
            <a:r>
              <a:rPr lang="en-GB" dirty="0" smtClean="0">
                <a:latin typeface="Comic Sans MS" panose="030F0702030302020204" pitchFamily="66" charset="0"/>
              </a:rPr>
              <a:t>Sensory Autumn – calm </a:t>
            </a:r>
            <a:endParaRPr lang="en-GB" dirty="0">
              <a:latin typeface="Comic Sans MS" panose="030F0702030302020204" pitchFamily="66" charset="0"/>
            </a:endParaRPr>
          </a:p>
        </p:txBody>
      </p:sp>
      <p:pic>
        <p:nvPicPr>
          <p:cNvPr id="4" name="Ha0i6RUu_Hg"/>
          <p:cNvPicPr>
            <a:picLocks noRot="1" noChangeAspect="1"/>
          </p:cNvPicPr>
          <p:nvPr>
            <a:videoFile r:link="rId1"/>
          </p:nvPr>
        </p:nvPicPr>
        <p:blipFill>
          <a:blip r:embed="rId3"/>
          <a:stretch>
            <a:fillRect/>
          </a:stretch>
        </p:blipFill>
        <p:spPr>
          <a:xfrm>
            <a:off x="1047750" y="1393372"/>
            <a:ext cx="10191750" cy="5047059"/>
          </a:xfrm>
          <a:prstGeom prst="rect">
            <a:avLst/>
          </a:prstGeom>
        </p:spPr>
      </p:pic>
    </p:spTree>
    <p:extLst>
      <p:ext uri="{BB962C8B-B14F-4D97-AF65-F5344CB8AC3E}">
        <p14:creationId xmlns:p14="http://schemas.microsoft.com/office/powerpoint/2010/main" val="1394155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lstStyle/>
          <a:p>
            <a:r>
              <a:rPr lang="en-GB" dirty="0" smtClean="0">
                <a:latin typeface="Comic Sans MS" panose="030F0702030302020204" pitchFamily="66" charset="0"/>
              </a:rPr>
              <a:t>Sensory Autumn – visual</a:t>
            </a:r>
            <a:endParaRPr lang="en-GB" dirty="0">
              <a:latin typeface="Comic Sans MS" panose="030F0702030302020204" pitchFamily="66" charset="0"/>
            </a:endParaRPr>
          </a:p>
        </p:txBody>
      </p:sp>
      <p:pic>
        <p:nvPicPr>
          <p:cNvPr id="3" name="IGWDZSMaf6c"/>
          <p:cNvPicPr>
            <a:picLocks noRot="1" noChangeAspect="1"/>
          </p:cNvPicPr>
          <p:nvPr>
            <a:videoFile r:link="rId1"/>
          </p:nvPr>
        </p:nvPicPr>
        <p:blipFill>
          <a:blip r:embed="rId3"/>
          <a:stretch>
            <a:fillRect/>
          </a:stretch>
        </p:blipFill>
        <p:spPr>
          <a:xfrm>
            <a:off x="933450" y="1415144"/>
            <a:ext cx="10182225" cy="5143501"/>
          </a:xfrm>
          <a:prstGeom prst="rect">
            <a:avLst/>
          </a:prstGeom>
        </p:spPr>
      </p:pic>
    </p:spTree>
    <p:extLst>
      <p:ext uri="{BB962C8B-B14F-4D97-AF65-F5344CB8AC3E}">
        <p14:creationId xmlns:p14="http://schemas.microsoft.com/office/powerpoint/2010/main" val="24225212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lstStyle/>
          <a:p>
            <a:r>
              <a:rPr lang="en-GB" dirty="0" smtClean="0">
                <a:latin typeface="Comic Sans MS" panose="030F0702030302020204" pitchFamily="66" charset="0"/>
              </a:rPr>
              <a:t>Sensory Autumn – piano</a:t>
            </a:r>
            <a:endParaRPr lang="en-GB" dirty="0">
              <a:latin typeface="Comic Sans MS" panose="030F0702030302020204" pitchFamily="66" charset="0"/>
            </a:endParaRPr>
          </a:p>
        </p:txBody>
      </p:sp>
      <p:pic>
        <p:nvPicPr>
          <p:cNvPr id="4" name="6qxeqGEFDt4"/>
          <p:cNvPicPr>
            <a:picLocks noRot="1" noChangeAspect="1"/>
          </p:cNvPicPr>
          <p:nvPr>
            <a:videoFile r:link="rId1"/>
          </p:nvPr>
        </p:nvPicPr>
        <p:blipFill>
          <a:blip r:embed="rId3"/>
          <a:stretch>
            <a:fillRect/>
          </a:stretch>
        </p:blipFill>
        <p:spPr>
          <a:xfrm>
            <a:off x="962025" y="1593652"/>
            <a:ext cx="10048875" cy="5047059"/>
          </a:xfrm>
          <a:prstGeom prst="rect">
            <a:avLst/>
          </a:prstGeom>
        </p:spPr>
      </p:pic>
    </p:spTree>
    <p:extLst>
      <p:ext uri="{BB962C8B-B14F-4D97-AF65-F5344CB8AC3E}">
        <p14:creationId xmlns:p14="http://schemas.microsoft.com/office/powerpoint/2010/main" val="35196752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lstStyle/>
          <a:p>
            <a:r>
              <a:rPr lang="en-GB" dirty="0" smtClean="0">
                <a:latin typeface="Comic Sans MS" panose="030F0702030302020204" pitchFamily="66" charset="0"/>
              </a:rPr>
              <a:t>Baby Jake Autumn  </a:t>
            </a:r>
            <a:endParaRPr lang="en-GB" dirty="0">
              <a:latin typeface="Comic Sans MS" panose="030F0702030302020204" pitchFamily="66" charset="0"/>
            </a:endParaRPr>
          </a:p>
        </p:txBody>
      </p:sp>
      <p:pic>
        <p:nvPicPr>
          <p:cNvPr id="3" name="yHS20RRrFXs"/>
          <p:cNvPicPr>
            <a:picLocks noRot="1" noChangeAspect="1"/>
          </p:cNvPicPr>
          <p:nvPr>
            <a:videoFile r:link="rId1"/>
          </p:nvPr>
        </p:nvPicPr>
        <p:blipFill>
          <a:blip r:embed="rId3"/>
          <a:stretch>
            <a:fillRect/>
          </a:stretch>
        </p:blipFill>
        <p:spPr>
          <a:xfrm>
            <a:off x="904875" y="1393372"/>
            <a:ext cx="10153650" cy="4953595"/>
          </a:xfrm>
          <a:prstGeom prst="rect">
            <a:avLst/>
          </a:prstGeom>
        </p:spPr>
      </p:pic>
    </p:spTree>
    <p:extLst>
      <p:ext uri="{BB962C8B-B14F-4D97-AF65-F5344CB8AC3E}">
        <p14:creationId xmlns:p14="http://schemas.microsoft.com/office/powerpoint/2010/main" val="7729048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normAutofit fontScale="90000"/>
          </a:bodyPr>
          <a:lstStyle/>
          <a:p>
            <a:r>
              <a:rPr lang="en-GB" dirty="0" smtClean="0">
                <a:latin typeface="Comic Sans MS" panose="030F0702030302020204" pitchFamily="66" charset="0"/>
              </a:rPr>
              <a:t>Autumn Mr tumble - colours </a:t>
            </a:r>
            <a:endParaRPr lang="en-GB" dirty="0">
              <a:latin typeface="Comic Sans MS" panose="030F0702030302020204" pitchFamily="66" charset="0"/>
            </a:endParaRPr>
          </a:p>
        </p:txBody>
      </p:sp>
      <p:pic>
        <p:nvPicPr>
          <p:cNvPr id="3" name="rMoPlZXcrXU"/>
          <p:cNvPicPr>
            <a:picLocks noRot="1" noChangeAspect="1"/>
          </p:cNvPicPr>
          <p:nvPr>
            <a:videoFile r:link="rId1"/>
          </p:nvPr>
        </p:nvPicPr>
        <p:blipFill>
          <a:blip r:embed="rId3"/>
          <a:stretch>
            <a:fillRect/>
          </a:stretch>
        </p:blipFill>
        <p:spPr>
          <a:xfrm>
            <a:off x="1076325" y="1393372"/>
            <a:ext cx="9858375" cy="5256864"/>
          </a:xfrm>
          <a:prstGeom prst="rect">
            <a:avLst/>
          </a:prstGeom>
        </p:spPr>
      </p:pic>
    </p:spTree>
    <p:extLst>
      <p:ext uri="{BB962C8B-B14F-4D97-AF65-F5344CB8AC3E}">
        <p14:creationId xmlns:p14="http://schemas.microsoft.com/office/powerpoint/2010/main" val="7744982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28205" y="295049"/>
            <a:ext cx="9144000" cy="1098323"/>
          </a:xfrm>
        </p:spPr>
        <p:txBody>
          <a:bodyPr>
            <a:normAutofit fontScale="90000"/>
          </a:bodyPr>
          <a:lstStyle/>
          <a:p>
            <a:r>
              <a:rPr lang="en-GB" dirty="0" smtClean="0">
                <a:latin typeface="Comic Sans MS" panose="030F0702030302020204" pitchFamily="66" charset="0"/>
              </a:rPr>
              <a:t>How many leaves – number  </a:t>
            </a:r>
            <a:endParaRPr lang="en-GB" dirty="0">
              <a:latin typeface="Comic Sans MS" panose="030F0702030302020204" pitchFamily="66" charset="0"/>
            </a:endParaRPr>
          </a:p>
        </p:txBody>
      </p:sp>
      <p:pic>
        <p:nvPicPr>
          <p:cNvPr id="4" name="aPS6tecznto"/>
          <p:cNvPicPr>
            <a:picLocks noRot="1" noChangeAspect="1"/>
          </p:cNvPicPr>
          <p:nvPr>
            <a:videoFile r:link="rId1"/>
          </p:nvPr>
        </p:nvPicPr>
        <p:blipFill>
          <a:blip r:embed="rId3"/>
          <a:stretch>
            <a:fillRect/>
          </a:stretch>
        </p:blipFill>
        <p:spPr>
          <a:xfrm>
            <a:off x="970189" y="1489384"/>
            <a:ext cx="9819730" cy="4737977"/>
          </a:xfrm>
          <a:prstGeom prst="rect">
            <a:avLst/>
          </a:prstGeom>
        </p:spPr>
      </p:pic>
    </p:spTree>
    <p:extLst>
      <p:ext uri="{BB962C8B-B14F-4D97-AF65-F5344CB8AC3E}">
        <p14:creationId xmlns:p14="http://schemas.microsoft.com/office/powerpoint/2010/main" val="15829819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7730" y="219074"/>
            <a:ext cx="9144000" cy="793297"/>
          </a:xfrm>
        </p:spPr>
        <p:txBody>
          <a:bodyPr>
            <a:noAutofit/>
          </a:bodyPr>
          <a:lstStyle/>
          <a:p>
            <a:r>
              <a:rPr lang="en-GB" sz="4400" dirty="0" smtClean="0">
                <a:latin typeface="Comic Sans MS" panose="030F0702030302020204" pitchFamily="66" charset="0"/>
              </a:rPr>
              <a:t>We’re going on a leaf hunt story  </a:t>
            </a:r>
            <a:endParaRPr lang="en-GB" sz="4400" dirty="0">
              <a:latin typeface="Comic Sans MS" panose="030F0702030302020204" pitchFamily="66" charset="0"/>
            </a:endParaRPr>
          </a:p>
        </p:txBody>
      </p:sp>
      <p:pic>
        <p:nvPicPr>
          <p:cNvPr id="3" name="8XOPIzMO5gA"/>
          <p:cNvPicPr>
            <a:picLocks noRot="1" noChangeAspect="1"/>
          </p:cNvPicPr>
          <p:nvPr>
            <a:videoFile r:link="rId1"/>
          </p:nvPr>
        </p:nvPicPr>
        <p:blipFill>
          <a:blip r:embed="rId3"/>
          <a:stretch>
            <a:fillRect/>
          </a:stretch>
        </p:blipFill>
        <p:spPr>
          <a:xfrm>
            <a:off x="1228180" y="1193602"/>
            <a:ext cx="9973220" cy="5154215"/>
          </a:xfrm>
          <a:prstGeom prst="rect">
            <a:avLst/>
          </a:prstGeom>
        </p:spPr>
      </p:pic>
    </p:spTree>
    <p:extLst>
      <p:ext uri="{BB962C8B-B14F-4D97-AF65-F5344CB8AC3E}">
        <p14:creationId xmlns:p14="http://schemas.microsoft.com/office/powerpoint/2010/main" val="23603035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7730" y="219074"/>
            <a:ext cx="9144000" cy="793297"/>
          </a:xfrm>
        </p:spPr>
        <p:txBody>
          <a:bodyPr>
            <a:noAutofit/>
          </a:bodyPr>
          <a:lstStyle/>
          <a:p>
            <a:r>
              <a:rPr lang="en-GB" sz="4400" dirty="0" smtClean="0">
                <a:latin typeface="Comic Sans MS" panose="030F0702030302020204" pitchFamily="66" charset="0"/>
              </a:rPr>
              <a:t>Sensory story call and response  </a:t>
            </a:r>
            <a:endParaRPr lang="en-GB" sz="4400" dirty="0">
              <a:latin typeface="Comic Sans MS" panose="030F0702030302020204" pitchFamily="66" charset="0"/>
            </a:endParaRPr>
          </a:p>
        </p:txBody>
      </p:sp>
      <p:pic>
        <p:nvPicPr>
          <p:cNvPr id="4" name="3xSoYu-2B0Y"/>
          <p:cNvPicPr>
            <a:picLocks noRot="1" noChangeAspect="1"/>
          </p:cNvPicPr>
          <p:nvPr>
            <a:videoFile r:link="rId1"/>
          </p:nvPr>
        </p:nvPicPr>
        <p:blipFill>
          <a:blip r:embed="rId3"/>
          <a:stretch>
            <a:fillRect/>
          </a:stretch>
        </p:blipFill>
        <p:spPr>
          <a:xfrm>
            <a:off x="942975" y="1012371"/>
            <a:ext cx="10363200" cy="5695353"/>
          </a:xfrm>
          <a:prstGeom prst="rect">
            <a:avLst/>
          </a:prstGeom>
        </p:spPr>
      </p:pic>
    </p:spTree>
    <p:extLst>
      <p:ext uri="{BB962C8B-B14F-4D97-AF65-F5344CB8AC3E}">
        <p14:creationId xmlns:p14="http://schemas.microsoft.com/office/powerpoint/2010/main" val="23487046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7730" y="219074"/>
            <a:ext cx="9144000" cy="793297"/>
          </a:xfrm>
        </p:spPr>
        <p:txBody>
          <a:bodyPr>
            <a:noAutofit/>
          </a:bodyPr>
          <a:lstStyle/>
          <a:p>
            <a:r>
              <a:rPr lang="en-GB" sz="4400" dirty="0" smtClean="0">
                <a:latin typeface="Comic Sans MS" panose="030F0702030302020204" pitchFamily="66" charset="0"/>
              </a:rPr>
              <a:t>Walking in the forest - song </a:t>
            </a:r>
            <a:endParaRPr lang="en-GB" sz="4400" dirty="0">
              <a:latin typeface="Comic Sans MS" panose="030F0702030302020204" pitchFamily="66" charset="0"/>
            </a:endParaRPr>
          </a:p>
        </p:txBody>
      </p:sp>
      <p:pic>
        <p:nvPicPr>
          <p:cNvPr id="3" name="xbSSm_p782c"/>
          <p:cNvPicPr>
            <a:picLocks noRot="1" noChangeAspect="1"/>
          </p:cNvPicPr>
          <p:nvPr>
            <a:videoFile r:link="rId1"/>
          </p:nvPr>
        </p:nvPicPr>
        <p:blipFill>
          <a:blip r:embed="rId3"/>
          <a:stretch>
            <a:fillRect/>
          </a:stretch>
        </p:blipFill>
        <p:spPr>
          <a:xfrm>
            <a:off x="958826" y="1012371"/>
            <a:ext cx="10101808" cy="5682266"/>
          </a:xfrm>
          <a:prstGeom prst="rect">
            <a:avLst/>
          </a:prstGeom>
        </p:spPr>
      </p:pic>
    </p:spTree>
    <p:extLst>
      <p:ext uri="{BB962C8B-B14F-4D97-AF65-F5344CB8AC3E}">
        <p14:creationId xmlns:p14="http://schemas.microsoft.com/office/powerpoint/2010/main" val="37178827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7730" y="219074"/>
            <a:ext cx="9144000" cy="793297"/>
          </a:xfrm>
        </p:spPr>
        <p:txBody>
          <a:bodyPr>
            <a:noAutofit/>
          </a:bodyPr>
          <a:lstStyle/>
          <a:p>
            <a:r>
              <a:rPr lang="en-GB" sz="4400" dirty="0" smtClean="0">
                <a:latin typeface="Comic Sans MS" panose="030F0702030302020204" pitchFamily="66" charset="0"/>
              </a:rPr>
              <a:t>Harvest - Cauliflowers fluffy </a:t>
            </a:r>
            <a:endParaRPr lang="en-GB" sz="4400" dirty="0">
              <a:latin typeface="Comic Sans MS" panose="030F0702030302020204" pitchFamily="66" charset="0"/>
            </a:endParaRPr>
          </a:p>
        </p:txBody>
      </p:sp>
      <p:pic>
        <p:nvPicPr>
          <p:cNvPr id="4" name="VKs37Jgi3e4"/>
          <p:cNvPicPr>
            <a:picLocks noRot="1" noChangeAspect="1"/>
          </p:cNvPicPr>
          <p:nvPr>
            <a:videoFile r:link="rId1"/>
          </p:nvPr>
        </p:nvPicPr>
        <p:blipFill>
          <a:blip r:embed="rId3"/>
          <a:stretch>
            <a:fillRect/>
          </a:stretch>
        </p:blipFill>
        <p:spPr>
          <a:xfrm>
            <a:off x="1352095" y="1073876"/>
            <a:ext cx="9315269" cy="5239839"/>
          </a:xfrm>
          <a:prstGeom prst="rect">
            <a:avLst/>
          </a:prstGeom>
        </p:spPr>
      </p:pic>
    </p:spTree>
    <p:extLst>
      <p:ext uri="{BB962C8B-B14F-4D97-AF65-F5344CB8AC3E}">
        <p14:creationId xmlns:p14="http://schemas.microsoft.com/office/powerpoint/2010/main" val="17277760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7730" y="219074"/>
            <a:ext cx="9144000" cy="793297"/>
          </a:xfrm>
        </p:spPr>
        <p:txBody>
          <a:bodyPr>
            <a:noAutofit/>
          </a:bodyPr>
          <a:lstStyle/>
          <a:p>
            <a:r>
              <a:rPr lang="en-GB" sz="4400" dirty="0" smtClean="0">
                <a:latin typeface="Comic Sans MS" panose="030F0702030302020204" pitchFamily="66" charset="0"/>
              </a:rPr>
              <a:t>Signing - Cauliflowers fluffy </a:t>
            </a:r>
            <a:endParaRPr lang="en-GB" sz="4400" dirty="0">
              <a:latin typeface="Comic Sans MS" panose="030F0702030302020204" pitchFamily="66" charset="0"/>
            </a:endParaRPr>
          </a:p>
        </p:txBody>
      </p:sp>
      <p:pic>
        <p:nvPicPr>
          <p:cNvPr id="3" name="tI9IrZ5vcu0"/>
          <p:cNvPicPr>
            <a:picLocks noRot="1" noChangeAspect="1"/>
          </p:cNvPicPr>
          <p:nvPr>
            <a:videoFile r:link="rId1"/>
          </p:nvPr>
        </p:nvPicPr>
        <p:blipFill>
          <a:blip r:embed="rId3"/>
          <a:stretch>
            <a:fillRect/>
          </a:stretch>
        </p:blipFill>
        <p:spPr>
          <a:xfrm>
            <a:off x="1193074" y="1103810"/>
            <a:ext cx="9501051" cy="5344341"/>
          </a:xfrm>
          <a:prstGeom prst="rect">
            <a:avLst/>
          </a:prstGeom>
        </p:spPr>
      </p:pic>
    </p:spTree>
    <p:extLst>
      <p:ext uri="{BB962C8B-B14F-4D97-AF65-F5344CB8AC3E}">
        <p14:creationId xmlns:p14="http://schemas.microsoft.com/office/powerpoint/2010/main" val="12918906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391410" y="132080"/>
            <a:ext cx="7758430" cy="772477"/>
          </a:xfrm>
          <a:prstGeom prst="rect">
            <a:avLst/>
          </a:prstGeom>
          <a:solidFill>
            <a:srgbClr val="FFFF00"/>
          </a:solidFill>
          <a:ln w="9525">
            <a:solidFill>
              <a:schemeClr val="bg1"/>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sz="2800" dirty="0" smtClean="0">
                <a:latin typeface="Calibri" panose="020F0502020204030204" pitchFamily="34" charset="0"/>
                <a:ea typeface="Calibri" panose="020F0502020204030204" pitchFamily="34" charset="0"/>
                <a:cs typeface="Times New Roman" panose="02020603050405020304" pitchFamily="18" charset="0"/>
              </a:rPr>
              <a:t> </a:t>
            </a:r>
            <a:r>
              <a:rPr lang="en-GB" sz="2800" b="1" dirty="0" smtClean="0">
                <a:latin typeface="Calibri" panose="020F0502020204030204" pitchFamily="34" charset="0"/>
                <a:ea typeface="Calibri" panose="020F0502020204030204" pitchFamily="34" charset="0"/>
                <a:cs typeface="Times New Roman" panose="02020603050405020304" pitchFamily="18" charset="0"/>
              </a:rPr>
              <a:t>Story massage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Box 3"/>
          <p:cNvSpPr txBox="1"/>
          <p:nvPr/>
        </p:nvSpPr>
        <p:spPr>
          <a:xfrm>
            <a:off x="6421120" y="1473200"/>
            <a:ext cx="5421630" cy="1798320"/>
          </a:xfrm>
          <a:prstGeom prst="rect">
            <a:avLst/>
          </a:prstGeom>
          <a:noFill/>
          <a:ln w="571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ct val="107000"/>
              </a:lnSpc>
              <a:spcAft>
                <a:spcPts val="800"/>
              </a:spcAft>
            </a:pPr>
            <a:r>
              <a:rPr lang="en-GB" sz="2000" dirty="0" smtClean="0">
                <a:effectLst/>
                <a:latin typeface="Comic Sans MS" panose="030F0702030302020204" pitchFamily="66" charset="0"/>
                <a:ea typeface="Calibri" panose="020F0502020204030204" pitchFamily="34" charset="0"/>
                <a:cs typeface="Times New Roman" panose="02020603050405020304" pitchFamily="18" charset="0"/>
              </a:rPr>
              <a:t>In </a:t>
            </a:r>
            <a:r>
              <a:rPr lang="en-GB" sz="2000" dirty="0">
                <a:effectLst/>
                <a:latin typeface="Comic Sans MS" panose="030F0702030302020204" pitchFamily="66" charset="0"/>
                <a:ea typeface="Calibri" panose="020F0502020204030204" pitchFamily="34" charset="0"/>
                <a:cs typeface="Times New Roman" panose="02020603050405020304" pitchFamily="18" charset="0"/>
              </a:rPr>
              <a:t>‘Little Acorns’ we use story massage because it combines the benefits of positive touch with fun and creativity of words – whether this is as a story, rhyme or song. It’s great to do at home too!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descr="Story Massage symbols key -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5399" t="22880" r="35806" b="29224"/>
          <a:stretch/>
        </p:blipFill>
        <p:spPr>
          <a:xfrm>
            <a:off x="396240" y="1021685"/>
            <a:ext cx="5866136" cy="5276245"/>
          </a:xfrm>
          <a:prstGeom prst="rect">
            <a:avLst/>
          </a:prstGeom>
        </p:spPr>
      </p:pic>
    </p:spTree>
    <p:extLst>
      <p:ext uri="{BB962C8B-B14F-4D97-AF65-F5344CB8AC3E}">
        <p14:creationId xmlns:p14="http://schemas.microsoft.com/office/powerpoint/2010/main" val="28053142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wo-little-dicky-birds (1) [Compatibility Mode] -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3620" t="18883" r="34914" b="6466"/>
          <a:stretch/>
        </p:blipFill>
        <p:spPr>
          <a:xfrm>
            <a:off x="870857" y="341721"/>
            <a:ext cx="4829672" cy="6196149"/>
          </a:xfrm>
          <a:prstGeom prst="rect">
            <a:avLst/>
          </a:prstGeom>
        </p:spPr>
      </p:pic>
      <p:pic>
        <p:nvPicPr>
          <p:cNvPr id="3" name="Picture 2" descr="incy-wincy-spider-1 (1) [Compatibility Mode] - Word (Product Activation Failed)"/>
          <p:cNvPicPr>
            <a:picLocks noChangeAspect="1"/>
          </p:cNvPicPr>
          <p:nvPr/>
        </p:nvPicPr>
        <p:blipFill rotWithShape="1">
          <a:blip r:embed="rId3">
            <a:extLst>
              <a:ext uri="{28A0092B-C50C-407E-A947-70E740481C1C}">
                <a14:useLocalDpi xmlns:a14="http://schemas.microsoft.com/office/drawing/2010/main" val="0"/>
              </a:ext>
            </a:extLst>
          </a:blip>
          <a:srcRect l="35750" t="22030" r="36250" b="6774"/>
          <a:stretch/>
        </p:blipFill>
        <p:spPr>
          <a:xfrm>
            <a:off x="6339840" y="289561"/>
            <a:ext cx="4582160" cy="6300470"/>
          </a:xfrm>
          <a:prstGeom prst="rect">
            <a:avLst/>
          </a:prstGeom>
        </p:spPr>
      </p:pic>
    </p:spTree>
    <p:extLst>
      <p:ext uri="{BB962C8B-B14F-4D97-AF65-F5344CB8AC3E}">
        <p14:creationId xmlns:p14="http://schemas.microsoft.com/office/powerpoint/2010/main" val="924728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17377"/>
            <a:ext cx="10831286" cy="993412"/>
          </a:xfrm>
        </p:spPr>
        <p:txBody>
          <a:bodyPr>
            <a:normAutofit fontScale="90000"/>
          </a:bodyPr>
          <a:lstStyle/>
          <a:p>
            <a:r>
              <a:rPr lang="en-GB" dirty="0" smtClean="0">
                <a:latin typeface="Comic Sans MS" panose="030F0702030302020204" pitchFamily="66" charset="0"/>
              </a:rPr>
              <a:t>Hello song we are all getting familiar with – </a:t>
            </a:r>
            <a:br>
              <a:rPr lang="en-GB" dirty="0" smtClean="0">
                <a:latin typeface="Comic Sans MS" panose="030F0702030302020204" pitchFamily="66" charset="0"/>
              </a:rPr>
            </a:br>
            <a:r>
              <a:rPr lang="en-GB" dirty="0" smtClean="0">
                <a:latin typeface="Comic Sans MS" panose="030F0702030302020204" pitchFamily="66" charset="0"/>
              </a:rPr>
              <a:t>Who is in the room?</a:t>
            </a:r>
            <a:endParaRPr lang="en-GB" dirty="0">
              <a:latin typeface="Comic Sans MS" panose="030F0702030302020204" pitchFamily="66" charset="0"/>
            </a:endParaRPr>
          </a:p>
        </p:txBody>
      </p:sp>
      <p:pic>
        <p:nvPicPr>
          <p:cNvPr id="3" name="-uCpkEMES5I"/>
          <p:cNvPicPr>
            <a:picLocks noRot="1" noChangeAspect="1"/>
          </p:cNvPicPr>
          <p:nvPr>
            <a:videoFile r:link="rId1"/>
          </p:nvPr>
        </p:nvPicPr>
        <p:blipFill>
          <a:blip r:embed="rId3"/>
          <a:stretch>
            <a:fillRect/>
          </a:stretch>
        </p:blipFill>
        <p:spPr>
          <a:xfrm>
            <a:off x="1889759" y="2229394"/>
            <a:ext cx="7214566" cy="4058194"/>
          </a:xfrm>
          <a:prstGeom prst="rect">
            <a:avLst/>
          </a:prstGeom>
        </p:spPr>
      </p:pic>
    </p:spTree>
    <p:extLst>
      <p:ext uri="{BB962C8B-B14F-4D97-AF65-F5344CB8AC3E}">
        <p14:creationId xmlns:p14="http://schemas.microsoft.com/office/powerpoint/2010/main" val="2245094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76EC029F64E2D4DA33F9FEE6083DC02" ma:contentTypeVersion="13" ma:contentTypeDescription="Create a new document." ma:contentTypeScope="" ma:versionID="6c6df3e91373f6c9822a76cc0a75083e">
  <xsd:schema xmlns:xsd="http://www.w3.org/2001/XMLSchema" xmlns:xs="http://www.w3.org/2001/XMLSchema" xmlns:p="http://schemas.microsoft.com/office/2006/metadata/properties" xmlns:ns3="7e9b550b-635d-4b7e-9da2-cd07c1d6b7ef" xmlns:ns4="6d0d319d-e5c8-45cd-81a8-43c22933bc42" targetNamespace="http://schemas.microsoft.com/office/2006/metadata/properties" ma:root="true" ma:fieldsID="2a5051c875b1ed01cdb0b262aeab2224" ns3:_="" ns4:_="">
    <xsd:import namespace="7e9b550b-635d-4b7e-9da2-cd07c1d6b7ef"/>
    <xsd:import namespace="6d0d319d-e5c8-45cd-81a8-43c22933bc4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9b550b-635d-4b7e-9da2-cd07c1d6b7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d0d319d-e5c8-45cd-81a8-43c22933bc4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059A0CD-4670-4A3B-909F-F4DEAC43EEBB}">
  <ds:schemaRefs>
    <ds:schemaRef ds:uri="http://schemas.microsoft.com/sharepoint/v3/contenttype/forms"/>
  </ds:schemaRefs>
</ds:datastoreItem>
</file>

<file path=customXml/itemProps2.xml><?xml version="1.0" encoding="utf-8"?>
<ds:datastoreItem xmlns:ds="http://schemas.openxmlformats.org/officeDocument/2006/customXml" ds:itemID="{6D9CFFC0-9F97-4B55-ACE6-AE416A3703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9b550b-635d-4b7e-9da2-cd07c1d6b7ef"/>
    <ds:schemaRef ds:uri="6d0d319d-e5c8-45cd-81a8-43c22933bc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BB3B3E-9B9C-472D-9497-8FA1E6F91FF6}">
  <ds:schemaRefs>
    <ds:schemaRef ds:uri="http://www.w3.org/XML/1998/namespace"/>
    <ds:schemaRef ds:uri="http://purl.org/dc/elements/1.1/"/>
    <ds:schemaRef ds:uri="http://purl.org/dc/dcmitype/"/>
    <ds:schemaRef ds:uri="7e9b550b-635d-4b7e-9da2-cd07c1d6b7ef"/>
    <ds:schemaRef ds:uri="http://schemas.openxmlformats.org/package/2006/metadata/core-properties"/>
    <ds:schemaRef ds:uri="http://schemas.microsoft.com/office/2006/documentManagement/types"/>
    <ds:schemaRef ds:uri="http://schemas.microsoft.com/office/infopath/2007/PartnerControls"/>
    <ds:schemaRef ds:uri="6d0d319d-e5c8-45cd-81a8-43c22933bc42"/>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102</TotalTime>
  <Words>368</Words>
  <Application>Microsoft Office PowerPoint</Application>
  <PresentationFormat>Widescreen</PresentationFormat>
  <Paragraphs>45</Paragraphs>
  <Slides>19</Slides>
  <Notes>0</Notes>
  <HiddenSlides>0</HiddenSlides>
  <MMClips>15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Comic Sans MS</vt:lpstr>
      <vt:lpstr>Times New Roman</vt:lpstr>
      <vt:lpstr>Office Theme</vt:lpstr>
      <vt:lpstr>PowerPoint Presentation</vt:lpstr>
      <vt:lpstr>PowerPoint Presentation</vt:lpstr>
      <vt:lpstr>Autumn song  - guitar </vt:lpstr>
      <vt:lpstr>Harvest Samba sign along  </vt:lpstr>
      <vt:lpstr>Let’s Harvest </vt:lpstr>
      <vt:lpstr>Sensory Autumn – calm </vt:lpstr>
      <vt:lpstr>Sensory Autumn – visual</vt:lpstr>
      <vt:lpstr>Sensory Autumn – piano</vt:lpstr>
      <vt:lpstr>Baby Jake Autumn  </vt:lpstr>
      <vt:lpstr>Autumn Mr tumble - colours </vt:lpstr>
      <vt:lpstr>How many leaves – number  </vt:lpstr>
      <vt:lpstr>We’re going on a leaf hunt story  </vt:lpstr>
      <vt:lpstr>Sensory story call and response  </vt:lpstr>
      <vt:lpstr>Walking in the forest - song </vt:lpstr>
      <vt:lpstr>Harvest - Cauliflowers fluffy </vt:lpstr>
      <vt:lpstr>Signing - Cauliflowers fluffy </vt:lpstr>
      <vt:lpstr>PowerPoint Presentation</vt:lpstr>
      <vt:lpstr>PowerPoint Presentation</vt:lpstr>
      <vt:lpstr>Hello song we are all getting familiar with –  Who is in the room?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Harvest</dc:title>
  <dc:creator>Nicky Rowland</dc:creator>
  <cp:lastModifiedBy>Louise Doyle</cp:lastModifiedBy>
  <cp:revision>14</cp:revision>
  <cp:lastPrinted>2021-10-19T13:04:51Z</cp:lastPrinted>
  <dcterms:created xsi:type="dcterms:W3CDTF">2021-10-17T19:50:05Z</dcterms:created>
  <dcterms:modified xsi:type="dcterms:W3CDTF">2021-10-19T16:07:36Z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0x010100C76EC029F64E2D4DA33F9FEE6083DC02</vt:lpwstr>
  </property>
</Properties>
</file>