
<file path=[Content_Types].xml><?xml version="1.0" encoding="utf-8"?>
<Types xmlns="http://schemas.openxmlformats.org/package/2006/content-types">
  <Default Extension="png" ContentType="image/png"/>
  <Default Extension="tmp" ContentType="image/png"/>
  <Default Extension="mp3" ContentType="audio/mpeg"/>
  <Default Extension="jpeg" ContentType="image/jpeg"/>
  <Default Extension="m4a" ContentType="audio/mp4"/>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5"/>
  </p:notesMasterIdLst>
  <p:sldIdLst>
    <p:sldId id="263" r:id="rId5"/>
    <p:sldId id="293" r:id="rId6"/>
    <p:sldId id="320" r:id="rId7"/>
    <p:sldId id="294" r:id="rId8"/>
    <p:sldId id="261" r:id="rId9"/>
    <p:sldId id="269" r:id="rId10"/>
    <p:sldId id="270" r:id="rId11"/>
    <p:sldId id="303" r:id="rId12"/>
    <p:sldId id="259" r:id="rId13"/>
    <p:sldId id="311" r:id="rId14"/>
    <p:sldId id="278" r:id="rId15"/>
    <p:sldId id="279" r:id="rId16"/>
    <p:sldId id="309" r:id="rId17"/>
    <p:sldId id="257" r:id="rId18"/>
    <p:sldId id="265" r:id="rId19"/>
    <p:sldId id="296" r:id="rId20"/>
    <p:sldId id="297" r:id="rId21"/>
    <p:sldId id="316" r:id="rId22"/>
    <p:sldId id="315" r:id="rId23"/>
    <p:sldId id="292" r:id="rId24"/>
    <p:sldId id="318" r:id="rId25"/>
    <p:sldId id="258" r:id="rId26"/>
    <p:sldId id="266" r:id="rId27"/>
    <p:sldId id="280" r:id="rId28"/>
    <p:sldId id="281" r:id="rId29"/>
    <p:sldId id="275" r:id="rId30"/>
    <p:sldId id="277" r:id="rId31"/>
    <p:sldId id="274" r:id="rId32"/>
    <p:sldId id="276" r:id="rId33"/>
    <p:sldId id="321" r:id="rId3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50"/>
    <a:srgbClr val="FF3399"/>
    <a:srgbClr val="FF66FF"/>
    <a:srgbClr val="A41EB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C25EE60-2A11-4D68-833C-92474AA8CAF2}" v="488" dt="2020-03-17T08:17:21.4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111" d="100"/>
          <a:sy n="111" d="100"/>
        </p:scale>
        <p:origin x="59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49"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CA793937-348F-427A-B62A-670F09A0978E}" type="datetimeFigureOut">
              <a:rPr lang="en-GB" smtClean="0"/>
              <a:t>07/03/2022</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834C2D62-37E2-478F-BCEA-8A2F51C72132}" type="slidenum">
              <a:rPr lang="en-GB" smtClean="0"/>
              <a:t>‹#›</a:t>
            </a:fld>
            <a:endParaRPr lang="en-GB"/>
          </a:p>
        </p:txBody>
      </p:sp>
    </p:spTree>
    <p:extLst>
      <p:ext uri="{BB962C8B-B14F-4D97-AF65-F5344CB8AC3E}">
        <p14:creationId xmlns:p14="http://schemas.microsoft.com/office/powerpoint/2010/main" val="23884421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FF4FF-CA4B-457D-8C30-991AD84BF05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E59ABBA-1F54-4AA4-B5A2-F49834EF02A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DD07CA3-5182-42B7-A985-FF5298B02CE2}"/>
              </a:ext>
            </a:extLst>
          </p:cNvPr>
          <p:cNvSpPr>
            <a:spLocks noGrp="1"/>
          </p:cNvSpPr>
          <p:nvPr>
            <p:ph type="dt" sz="half" idx="10"/>
          </p:nvPr>
        </p:nvSpPr>
        <p:spPr/>
        <p:txBody>
          <a:bodyPr/>
          <a:lstStyle/>
          <a:p>
            <a:fld id="{AE43844A-08E7-4EA7-99BD-EE5E4D5C3A50}" type="datetimeFigureOut">
              <a:rPr lang="en-GB" smtClean="0"/>
              <a:t>07/03/2022</a:t>
            </a:fld>
            <a:endParaRPr lang="en-GB"/>
          </a:p>
        </p:txBody>
      </p:sp>
      <p:sp>
        <p:nvSpPr>
          <p:cNvPr id="5" name="Footer Placeholder 4">
            <a:extLst>
              <a:ext uri="{FF2B5EF4-FFF2-40B4-BE49-F238E27FC236}">
                <a16:creationId xmlns:a16="http://schemas.microsoft.com/office/drawing/2014/main" id="{D63D5CB7-4184-446D-97EE-8B2A17BE80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7FD1FE-5961-47C3-A296-F3BE07F5D1A5}"/>
              </a:ext>
            </a:extLst>
          </p:cNvPr>
          <p:cNvSpPr>
            <a:spLocks noGrp="1"/>
          </p:cNvSpPr>
          <p:nvPr>
            <p:ph type="sldNum" sz="quarter" idx="12"/>
          </p:nvPr>
        </p:nvSpPr>
        <p:spPr/>
        <p:txBody>
          <a:bodyPr/>
          <a:lstStyle/>
          <a:p>
            <a:fld id="{69F03582-32EF-4E6D-A1E7-ACFC511F35CB}" type="slidenum">
              <a:rPr lang="en-GB" smtClean="0"/>
              <a:t>‹#›</a:t>
            </a:fld>
            <a:endParaRPr lang="en-GB"/>
          </a:p>
        </p:txBody>
      </p:sp>
    </p:spTree>
    <p:extLst>
      <p:ext uri="{BB962C8B-B14F-4D97-AF65-F5344CB8AC3E}">
        <p14:creationId xmlns:p14="http://schemas.microsoft.com/office/powerpoint/2010/main" val="1048862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8E4F3-48AA-4966-84BE-4DC79ACE22B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055016B-DEA7-40BE-AD64-6B40B80C6C3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D6F1737-1A8B-4C55-A283-E80EF27F4C7F}"/>
              </a:ext>
            </a:extLst>
          </p:cNvPr>
          <p:cNvSpPr>
            <a:spLocks noGrp="1"/>
          </p:cNvSpPr>
          <p:nvPr>
            <p:ph type="dt" sz="half" idx="10"/>
          </p:nvPr>
        </p:nvSpPr>
        <p:spPr/>
        <p:txBody>
          <a:bodyPr/>
          <a:lstStyle/>
          <a:p>
            <a:fld id="{AE43844A-08E7-4EA7-99BD-EE5E4D5C3A50}" type="datetimeFigureOut">
              <a:rPr lang="en-GB" smtClean="0"/>
              <a:t>07/03/2022</a:t>
            </a:fld>
            <a:endParaRPr lang="en-GB"/>
          </a:p>
        </p:txBody>
      </p:sp>
      <p:sp>
        <p:nvSpPr>
          <p:cNvPr id="5" name="Footer Placeholder 4">
            <a:extLst>
              <a:ext uri="{FF2B5EF4-FFF2-40B4-BE49-F238E27FC236}">
                <a16:creationId xmlns:a16="http://schemas.microsoft.com/office/drawing/2014/main" id="{B6BF5F88-FF79-4F76-97F7-7BB7A475B3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9ABC14-7880-454F-8EE3-623F13876790}"/>
              </a:ext>
            </a:extLst>
          </p:cNvPr>
          <p:cNvSpPr>
            <a:spLocks noGrp="1"/>
          </p:cNvSpPr>
          <p:nvPr>
            <p:ph type="sldNum" sz="quarter" idx="12"/>
          </p:nvPr>
        </p:nvSpPr>
        <p:spPr/>
        <p:txBody>
          <a:bodyPr/>
          <a:lstStyle/>
          <a:p>
            <a:fld id="{69F03582-32EF-4E6D-A1E7-ACFC511F35CB}" type="slidenum">
              <a:rPr lang="en-GB" smtClean="0"/>
              <a:t>‹#›</a:t>
            </a:fld>
            <a:endParaRPr lang="en-GB"/>
          </a:p>
        </p:txBody>
      </p:sp>
    </p:spTree>
    <p:extLst>
      <p:ext uri="{BB962C8B-B14F-4D97-AF65-F5344CB8AC3E}">
        <p14:creationId xmlns:p14="http://schemas.microsoft.com/office/powerpoint/2010/main" val="42503401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359CF-7B63-4AA2-A0AA-86BD3F63559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4E95AD8-349A-45B4-91E5-AD6531A1C36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ADA7BDE-7240-4BEC-B176-4B71BB52E65E}"/>
              </a:ext>
            </a:extLst>
          </p:cNvPr>
          <p:cNvSpPr>
            <a:spLocks noGrp="1"/>
          </p:cNvSpPr>
          <p:nvPr>
            <p:ph type="dt" sz="half" idx="10"/>
          </p:nvPr>
        </p:nvSpPr>
        <p:spPr/>
        <p:txBody>
          <a:bodyPr/>
          <a:lstStyle/>
          <a:p>
            <a:fld id="{AE43844A-08E7-4EA7-99BD-EE5E4D5C3A50}" type="datetimeFigureOut">
              <a:rPr lang="en-GB" smtClean="0"/>
              <a:t>07/03/2022</a:t>
            </a:fld>
            <a:endParaRPr lang="en-GB"/>
          </a:p>
        </p:txBody>
      </p:sp>
      <p:sp>
        <p:nvSpPr>
          <p:cNvPr id="5" name="Footer Placeholder 4">
            <a:extLst>
              <a:ext uri="{FF2B5EF4-FFF2-40B4-BE49-F238E27FC236}">
                <a16:creationId xmlns:a16="http://schemas.microsoft.com/office/drawing/2014/main" id="{F1D170AB-818C-4A98-839C-D8BB6666D2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C020A1C-9821-489C-95D8-971315E611A5}"/>
              </a:ext>
            </a:extLst>
          </p:cNvPr>
          <p:cNvSpPr>
            <a:spLocks noGrp="1"/>
          </p:cNvSpPr>
          <p:nvPr>
            <p:ph type="sldNum" sz="quarter" idx="12"/>
          </p:nvPr>
        </p:nvSpPr>
        <p:spPr/>
        <p:txBody>
          <a:bodyPr/>
          <a:lstStyle/>
          <a:p>
            <a:fld id="{69F03582-32EF-4E6D-A1E7-ACFC511F35CB}" type="slidenum">
              <a:rPr lang="en-GB" smtClean="0"/>
              <a:t>‹#›</a:t>
            </a:fld>
            <a:endParaRPr lang="en-GB"/>
          </a:p>
        </p:txBody>
      </p:sp>
    </p:spTree>
    <p:extLst>
      <p:ext uri="{BB962C8B-B14F-4D97-AF65-F5344CB8AC3E}">
        <p14:creationId xmlns:p14="http://schemas.microsoft.com/office/powerpoint/2010/main" val="11402168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C4D7B6-7533-4249-807C-3A9B0CA3B3B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86B040E-2D52-49FD-9E2E-5F040DF3F71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DC19860-EFFB-4ADD-BB97-A764C1C13D7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A5DB333-5F0B-412E-A372-DB8769287495}"/>
              </a:ext>
            </a:extLst>
          </p:cNvPr>
          <p:cNvSpPr>
            <a:spLocks noGrp="1"/>
          </p:cNvSpPr>
          <p:nvPr>
            <p:ph type="dt" sz="half" idx="10"/>
          </p:nvPr>
        </p:nvSpPr>
        <p:spPr/>
        <p:txBody>
          <a:bodyPr/>
          <a:lstStyle/>
          <a:p>
            <a:fld id="{AE43844A-08E7-4EA7-99BD-EE5E4D5C3A50}" type="datetimeFigureOut">
              <a:rPr lang="en-GB" smtClean="0"/>
              <a:t>07/03/2022</a:t>
            </a:fld>
            <a:endParaRPr lang="en-GB"/>
          </a:p>
        </p:txBody>
      </p:sp>
      <p:sp>
        <p:nvSpPr>
          <p:cNvPr id="6" name="Footer Placeholder 5">
            <a:extLst>
              <a:ext uri="{FF2B5EF4-FFF2-40B4-BE49-F238E27FC236}">
                <a16:creationId xmlns:a16="http://schemas.microsoft.com/office/drawing/2014/main" id="{794924AF-C70A-46A3-A775-3E4223C7ECB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53BB9E-E3FC-49C7-B5D4-D9A7A99AEF51}"/>
              </a:ext>
            </a:extLst>
          </p:cNvPr>
          <p:cNvSpPr>
            <a:spLocks noGrp="1"/>
          </p:cNvSpPr>
          <p:nvPr>
            <p:ph type="sldNum" sz="quarter" idx="12"/>
          </p:nvPr>
        </p:nvSpPr>
        <p:spPr/>
        <p:txBody>
          <a:bodyPr/>
          <a:lstStyle/>
          <a:p>
            <a:fld id="{69F03582-32EF-4E6D-A1E7-ACFC511F35CB}" type="slidenum">
              <a:rPr lang="en-GB" smtClean="0"/>
              <a:t>‹#›</a:t>
            </a:fld>
            <a:endParaRPr lang="en-GB"/>
          </a:p>
        </p:txBody>
      </p:sp>
    </p:spTree>
    <p:extLst>
      <p:ext uri="{BB962C8B-B14F-4D97-AF65-F5344CB8AC3E}">
        <p14:creationId xmlns:p14="http://schemas.microsoft.com/office/powerpoint/2010/main" val="3753137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B9F16-8D6D-4573-8D86-4EEFF90185C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BACD3F3-0ED5-4148-9B45-0FB93BE90BC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DED01D1-4BAB-4E47-9EBF-5A415D6B62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37094AF-65E4-4BE0-90E8-E6FEA28F2EA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F9A1D21-734E-4AD8-B7E9-677474EFD11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703D3F0-DA56-4B49-8EF8-99F7BE833E1F}"/>
              </a:ext>
            </a:extLst>
          </p:cNvPr>
          <p:cNvSpPr>
            <a:spLocks noGrp="1"/>
          </p:cNvSpPr>
          <p:nvPr>
            <p:ph type="dt" sz="half" idx="10"/>
          </p:nvPr>
        </p:nvSpPr>
        <p:spPr/>
        <p:txBody>
          <a:bodyPr/>
          <a:lstStyle/>
          <a:p>
            <a:fld id="{AE43844A-08E7-4EA7-99BD-EE5E4D5C3A50}" type="datetimeFigureOut">
              <a:rPr lang="en-GB" smtClean="0"/>
              <a:t>07/03/2022</a:t>
            </a:fld>
            <a:endParaRPr lang="en-GB"/>
          </a:p>
        </p:txBody>
      </p:sp>
      <p:sp>
        <p:nvSpPr>
          <p:cNvPr id="8" name="Footer Placeholder 7">
            <a:extLst>
              <a:ext uri="{FF2B5EF4-FFF2-40B4-BE49-F238E27FC236}">
                <a16:creationId xmlns:a16="http://schemas.microsoft.com/office/drawing/2014/main" id="{2F779795-536E-4C0F-88CC-0D912742197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BB9406B-5266-4C61-B86B-57B0FB40F2E0}"/>
              </a:ext>
            </a:extLst>
          </p:cNvPr>
          <p:cNvSpPr>
            <a:spLocks noGrp="1"/>
          </p:cNvSpPr>
          <p:nvPr>
            <p:ph type="sldNum" sz="quarter" idx="12"/>
          </p:nvPr>
        </p:nvSpPr>
        <p:spPr/>
        <p:txBody>
          <a:bodyPr/>
          <a:lstStyle/>
          <a:p>
            <a:fld id="{69F03582-32EF-4E6D-A1E7-ACFC511F35CB}" type="slidenum">
              <a:rPr lang="en-GB" smtClean="0"/>
              <a:t>‹#›</a:t>
            </a:fld>
            <a:endParaRPr lang="en-GB"/>
          </a:p>
        </p:txBody>
      </p:sp>
    </p:spTree>
    <p:extLst>
      <p:ext uri="{BB962C8B-B14F-4D97-AF65-F5344CB8AC3E}">
        <p14:creationId xmlns:p14="http://schemas.microsoft.com/office/powerpoint/2010/main" val="24349866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B1DDA-053D-4BD6-BA76-739704B95A1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B9993F5-005D-4FB5-BBA4-390A1A1EE70A}"/>
              </a:ext>
            </a:extLst>
          </p:cNvPr>
          <p:cNvSpPr>
            <a:spLocks noGrp="1"/>
          </p:cNvSpPr>
          <p:nvPr>
            <p:ph type="dt" sz="half" idx="10"/>
          </p:nvPr>
        </p:nvSpPr>
        <p:spPr/>
        <p:txBody>
          <a:bodyPr/>
          <a:lstStyle/>
          <a:p>
            <a:fld id="{AE43844A-08E7-4EA7-99BD-EE5E4D5C3A50}" type="datetimeFigureOut">
              <a:rPr lang="en-GB" smtClean="0"/>
              <a:t>07/03/2022</a:t>
            </a:fld>
            <a:endParaRPr lang="en-GB"/>
          </a:p>
        </p:txBody>
      </p:sp>
      <p:sp>
        <p:nvSpPr>
          <p:cNvPr id="4" name="Footer Placeholder 3">
            <a:extLst>
              <a:ext uri="{FF2B5EF4-FFF2-40B4-BE49-F238E27FC236}">
                <a16:creationId xmlns:a16="http://schemas.microsoft.com/office/drawing/2014/main" id="{DC10EFFD-65ED-4BC1-8936-22C4DE10C3D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73F4D62-E009-47C9-8C10-73201A2D7176}"/>
              </a:ext>
            </a:extLst>
          </p:cNvPr>
          <p:cNvSpPr>
            <a:spLocks noGrp="1"/>
          </p:cNvSpPr>
          <p:nvPr>
            <p:ph type="sldNum" sz="quarter" idx="12"/>
          </p:nvPr>
        </p:nvSpPr>
        <p:spPr/>
        <p:txBody>
          <a:bodyPr/>
          <a:lstStyle/>
          <a:p>
            <a:fld id="{69F03582-32EF-4E6D-A1E7-ACFC511F35CB}" type="slidenum">
              <a:rPr lang="en-GB" smtClean="0"/>
              <a:t>‹#›</a:t>
            </a:fld>
            <a:endParaRPr lang="en-GB"/>
          </a:p>
        </p:txBody>
      </p:sp>
    </p:spTree>
    <p:extLst>
      <p:ext uri="{BB962C8B-B14F-4D97-AF65-F5344CB8AC3E}">
        <p14:creationId xmlns:p14="http://schemas.microsoft.com/office/powerpoint/2010/main" val="16384983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4E83E57-F843-4A90-9D25-496F727B8BAF}"/>
              </a:ext>
            </a:extLst>
          </p:cNvPr>
          <p:cNvSpPr>
            <a:spLocks noGrp="1"/>
          </p:cNvSpPr>
          <p:nvPr>
            <p:ph type="dt" sz="half" idx="10"/>
          </p:nvPr>
        </p:nvSpPr>
        <p:spPr/>
        <p:txBody>
          <a:bodyPr/>
          <a:lstStyle/>
          <a:p>
            <a:fld id="{AE43844A-08E7-4EA7-99BD-EE5E4D5C3A50}" type="datetimeFigureOut">
              <a:rPr lang="en-GB" smtClean="0"/>
              <a:t>07/03/2022</a:t>
            </a:fld>
            <a:endParaRPr lang="en-GB"/>
          </a:p>
        </p:txBody>
      </p:sp>
      <p:sp>
        <p:nvSpPr>
          <p:cNvPr id="3" name="Footer Placeholder 2">
            <a:extLst>
              <a:ext uri="{FF2B5EF4-FFF2-40B4-BE49-F238E27FC236}">
                <a16:creationId xmlns:a16="http://schemas.microsoft.com/office/drawing/2014/main" id="{369CC772-CF15-4C51-BCB4-462A133B27B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F4AFEB0-2C90-45D0-A751-CBE723F384B9}"/>
              </a:ext>
            </a:extLst>
          </p:cNvPr>
          <p:cNvSpPr>
            <a:spLocks noGrp="1"/>
          </p:cNvSpPr>
          <p:nvPr>
            <p:ph type="sldNum" sz="quarter" idx="12"/>
          </p:nvPr>
        </p:nvSpPr>
        <p:spPr/>
        <p:txBody>
          <a:bodyPr/>
          <a:lstStyle/>
          <a:p>
            <a:fld id="{69F03582-32EF-4E6D-A1E7-ACFC511F35CB}" type="slidenum">
              <a:rPr lang="en-GB" smtClean="0"/>
              <a:t>‹#›</a:t>
            </a:fld>
            <a:endParaRPr lang="en-GB"/>
          </a:p>
        </p:txBody>
      </p:sp>
    </p:spTree>
    <p:extLst>
      <p:ext uri="{BB962C8B-B14F-4D97-AF65-F5344CB8AC3E}">
        <p14:creationId xmlns:p14="http://schemas.microsoft.com/office/powerpoint/2010/main" val="14657658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9A7BE-CF03-423B-8C9C-7A1DE3B027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8DAACC9-60C0-417B-A499-656E6409B4A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0AE4B19-1F59-424F-B975-DF4DAAFE86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B623BE0-9AD7-4CB2-88BA-B939BBC3A5F9}"/>
              </a:ext>
            </a:extLst>
          </p:cNvPr>
          <p:cNvSpPr>
            <a:spLocks noGrp="1"/>
          </p:cNvSpPr>
          <p:nvPr>
            <p:ph type="dt" sz="half" idx="10"/>
          </p:nvPr>
        </p:nvSpPr>
        <p:spPr/>
        <p:txBody>
          <a:bodyPr/>
          <a:lstStyle/>
          <a:p>
            <a:fld id="{AE43844A-08E7-4EA7-99BD-EE5E4D5C3A50}" type="datetimeFigureOut">
              <a:rPr lang="en-GB" smtClean="0"/>
              <a:t>07/03/2022</a:t>
            </a:fld>
            <a:endParaRPr lang="en-GB"/>
          </a:p>
        </p:txBody>
      </p:sp>
      <p:sp>
        <p:nvSpPr>
          <p:cNvPr id="6" name="Footer Placeholder 5">
            <a:extLst>
              <a:ext uri="{FF2B5EF4-FFF2-40B4-BE49-F238E27FC236}">
                <a16:creationId xmlns:a16="http://schemas.microsoft.com/office/drawing/2014/main" id="{DCF43EE6-9F00-4504-BE31-0F466CED628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F32929-9AD0-4620-89CD-C8152887937D}"/>
              </a:ext>
            </a:extLst>
          </p:cNvPr>
          <p:cNvSpPr>
            <a:spLocks noGrp="1"/>
          </p:cNvSpPr>
          <p:nvPr>
            <p:ph type="sldNum" sz="quarter" idx="12"/>
          </p:nvPr>
        </p:nvSpPr>
        <p:spPr/>
        <p:txBody>
          <a:bodyPr/>
          <a:lstStyle/>
          <a:p>
            <a:fld id="{69F03582-32EF-4E6D-A1E7-ACFC511F35CB}" type="slidenum">
              <a:rPr lang="en-GB" smtClean="0"/>
              <a:t>‹#›</a:t>
            </a:fld>
            <a:endParaRPr lang="en-GB"/>
          </a:p>
        </p:txBody>
      </p:sp>
    </p:spTree>
    <p:extLst>
      <p:ext uri="{BB962C8B-B14F-4D97-AF65-F5344CB8AC3E}">
        <p14:creationId xmlns:p14="http://schemas.microsoft.com/office/powerpoint/2010/main" val="848987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F1CF2-277A-4341-B819-EEA9C84C72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FE8C043-CF72-46C0-A172-63A6CC167DE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A19FCF0-71E1-4E2B-9A6A-9FF19E39A4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CC82FC9-6971-43C7-854E-22AEDF751287}"/>
              </a:ext>
            </a:extLst>
          </p:cNvPr>
          <p:cNvSpPr>
            <a:spLocks noGrp="1"/>
          </p:cNvSpPr>
          <p:nvPr>
            <p:ph type="dt" sz="half" idx="10"/>
          </p:nvPr>
        </p:nvSpPr>
        <p:spPr/>
        <p:txBody>
          <a:bodyPr/>
          <a:lstStyle/>
          <a:p>
            <a:fld id="{AE43844A-08E7-4EA7-99BD-EE5E4D5C3A50}" type="datetimeFigureOut">
              <a:rPr lang="en-GB" smtClean="0"/>
              <a:t>07/03/2022</a:t>
            </a:fld>
            <a:endParaRPr lang="en-GB"/>
          </a:p>
        </p:txBody>
      </p:sp>
      <p:sp>
        <p:nvSpPr>
          <p:cNvPr id="6" name="Footer Placeholder 5">
            <a:extLst>
              <a:ext uri="{FF2B5EF4-FFF2-40B4-BE49-F238E27FC236}">
                <a16:creationId xmlns:a16="http://schemas.microsoft.com/office/drawing/2014/main" id="{6417EB2C-EE8F-4A23-AD42-7E78A8DA0F3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B5C1E3C-5B67-46C8-8BCE-56C78799F87C}"/>
              </a:ext>
            </a:extLst>
          </p:cNvPr>
          <p:cNvSpPr>
            <a:spLocks noGrp="1"/>
          </p:cNvSpPr>
          <p:nvPr>
            <p:ph type="sldNum" sz="quarter" idx="12"/>
          </p:nvPr>
        </p:nvSpPr>
        <p:spPr/>
        <p:txBody>
          <a:bodyPr/>
          <a:lstStyle/>
          <a:p>
            <a:fld id="{69F03582-32EF-4E6D-A1E7-ACFC511F35CB}" type="slidenum">
              <a:rPr lang="en-GB" smtClean="0"/>
              <a:t>‹#›</a:t>
            </a:fld>
            <a:endParaRPr lang="en-GB"/>
          </a:p>
        </p:txBody>
      </p:sp>
    </p:spTree>
    <p:extLst>
      <p:ext uri="{BB962C8B-B14F-4D97-AF65-F5344CB8AC3E}">
        <p14:creationId xmlns:p14="http://schemas.microsoft.com/office/powerpoint/2010/main" val="35469016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FB155C-4B0B-4C14-96B9-908D9970B96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51571FD-8947-4A63-A09F-697006AB1AF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B2003C-D34D-422A-9EE0-4768BBD604EF}"/>
              </a:ext>
            </a:extLst>
          </p:cNvPr>
          <p:cNvSpPr>
            <a:spLocks noGrp="1"/>
          </p:cNvSpPr>
          <p:nvPr>
            <p:ph type="dt" sz="half" idx="10"/>
          </p:nvPr>
        </p:nvSpPr>
        <p:spPr/>
        <p:txBody>
          <a:bodyPr/>
          <a:lstStyle/>
          <a:p>
            <a:fld id="{AE43844A-08E7-4EA7-99BD-EE5E4D5C3A50}" type="datetimeFigureOut">
              <a:rPr lang="en-GB" smtClean="0"/>
              <a:t>07/03/2022</a:t>
            </a:fld>
            <a:endParaRPr lang="en-GB"/>
          </a:p>
        </p:txBody>
      </p:sp>
      <p:sp>
        <p:nvSpPr>
          <p:cNvPr id="5" name="Footer Placeholder 4">
            <a:extLst>
              <a:ext uri="{FF2B5EF4-FFF2-40B4-BE49-F238E27FC236}">
                <a16:creationId xmlns:a16="http://schemas.microsoft.com/office/drawing/2014/main" id="{D599889C-5970-46DD-A5DE-EEBEC26800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0FAF86-C2BA-469E-8874-71AB668CF25D}"/>
              </a:ext>
            </a:extLst>
          </p:cNvPr>
          <p:cNvSpPr>
            <a:spLocks noGrp="1"/>
          </p:cNvSpPr>
          <p:nvPr>
            <p:ph type="sldNum" sz="quarter" idx="12"/>
          </p:nvPr>
        </p:nvSpPr>
        <p:spPr/>
        <p:txBody>
          <a:bodyPr/>
          <a:lstStyle/>
          <a:p>
            <a:fld id="{69F03582-32EF-4E6D-A1E7-ACFC511F35CB}" type="slidenum">
              <a:rPr lang="en-GB" smtClean="0"/>
              <a:t>‹#›</a:t>
            </a:fld>
            <a:endParaRPr lang="en-GB"/>
          </a:p>
        </p:txBody>
      </p:sp>
    </p:spTree>
    <p:extLst>
      <p:ext uri="{BB962C8B-B14F-4D97-AF65-F5344CB8AC3E}">
        <p14:creationId xmlns:p14="http://schemas.microsoft.com/office/powerpoint/2010/main" val="308621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36D6462-3116-41E4-AECC-5C1927B1528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F4A8848-CBA3-406A-ABE3-1BF407087A5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893DA5E-F307-4C42-BADC-E912F82A0836}"/>
              </a:ext>
            </a:extLst>
          </p:cNvPr>
          <p:cNvSpPr>
            <a:spLocks noGrp="1"/>
          </p:cNvSpPr>
          <p:nvPr>
            <p:ph type="dt" sz="half" idx="10"/>
          </p:nvPr>
        </p:nvSpPr>
        <p:spPr/>
        <p:txBody>
          <a:bodyPr/>
          <a:lstStyle/>
          <a:p>
            <a:fld id="{AE43844A-08E7-4EA7-99BD-EE5E4D5C3A50}" type="datetimeFigureOut">
              <a:rPr lang="en-GB" smtClean="0"/>
              <a:t>07/03/2022</a:t>
            </a:fld>
            <a:endParaRPr lang="en-GB"/>
          </a:p>
        </p:txBody>
      </p:sp>
      <p:sp>
        <p:nvSpPr>
          <p:cNvPr id="5" name="Footer Placeholder 4">
            <a:extLst>
              <a:ext uri="{FF2B5EF4-FFF2-40B4-BE49-F238E27FC236}">
                <a16:creationId xmlns:a16="http://schemas.microsoft.com/office/drawing/2014/main" id="{4BB61C1B-559F-444F-BF2A-DB733B014F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B5EF88-E9C7-4152-AD6A-A1A493067299}"/>
              </a:ext>
            </a:extLst>
          </p:cNvPr>
          <p:cNvSpPr>
            <a:spLocks noGrp="1"/>
          </p:cNvSpPr>
          <p:nvPr>
            <p:ph type="sldNum" sz="quarter" idx="12"/>
          </p:nvPr>
        </p:nvSpPr>
        <p:spPr/>
        <p:txBody>
          <a:bodyPr/>
          <a:lstStyle/>
          <a:p>
            <a:fld id="{69F03582-32EF-4E6D-A1E7-ACFC511F35CB}" type="slidenum">
              <a:rPr lang="en-GB" smtClean="0"/>
              <a:t>‹#›</a:t>
            </a:fld>
            <a:endParaRPr lang="en-GB"/>
          </a:p>
        </p:txBody>
      </p:sp>
    </p:spTree>
    <p:extLst>
      <p:ext uri="{BB962C8B-B14F-4D97-AF65-F5344CB8AC3E}">
        <p14:creationId xmlns:p14="http://schemas.microsoft.com/office/powerpoint/2010/main" val="19503084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98D696B-B2BD-4C5A-886B-898D6F7B656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1D3304-5BC1-45A1-89F0-E09EE6B9199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DF3F19-70A5-41E2-B961-8F03D878620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43844A-08E7-4EA7-99BD-EE5E4D5C3A50}" type="datetimeFigureOut">
              <a:rPr lang="en-GB" smtClean="0"/>
              <a:t>07/03/2022</a:t>
            </a:fld>
            <a:endParaRPr lang="en-GB"/>
          </a:p>
        </p:txBody>
      </p:sp>
      <p:sp>
        <p:nvSpPr>
          <p:cNvPr id="5" name="Footer Placeholder 4">
            <a:extLst>
              <a:ext uri="{FF2B5EF4-FFF2-40B4-BE49-F238E27FC236}">
                <a16:creationId xmlns:a16="http://schemas.microsoft.com/office/drawing/2014/main" id="{18E4B337-72F5-437A-9DCF-CD2BB56709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987CE46-4CCC-426B-978A-7D12B8C81A8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F03582-32EF-4E6D-A1E7-ACFC511F35CB}" type="slidenum">
              <a:rPr lang="en-GB" smtClean="0"/>
              <a:t>‹#›</a:t>
            </a:fld>
            <a:endParaRPr lang="en-GB"/>
          </a:p>
        </p:txBody>
      </p:sp>
    </p:spTree>
    <p:extLst>
      <p:ext uri="{BB962C8B-B14F-4D97-AF65-F5344CB8AC3E}">
        <p14:creationId xmlns:p14="http://schemas.microsoft.com/office/powerpoint/2010/main" val="28112615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ideo" Target="https://www.youtube.com/embed/-uCpkEMES5I" TargetMode="External"/></Relationships>
</file>

<file path=ppt/slides/_rels/slide4.xml.rels><?xml version="1.0" encoding="UTF-8" standalone="yes"?>
<Relationships xmlns="http://schemas.openxmlformats.org/package/2006/relationships"><Relationship Id="rId2" Type="http://schemas.openxmlformats.org/officeDocument/2006/relationships/hyperlink" Target="https://youtu.be/1gUbdNbu6ak"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TOAcdbDFjGo" TargetMode="External"/><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hyperlink" Target="https://www.youtube.com/watch?v=7TmvZ7AYMpM"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youtu.be/klwzwKTzjpg" TargetMode="External"/><Relationship Id="rId2" Type="http://schemas.openxmlformats.org/officeDocument/2006/relationships/hyperlink" Target="https://youtu.be/aAo2h36DVfA"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tmp"/><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hyperlink" Target="http://www.amazon.com/gp/product/B005FNVINA/ref=as_li_qf_sp_asin_il_tl?ie=UTF8&amp;camp=1789&amp;creative=9325&amp;creativeASIN=B005FNVINA&amp;linkCode=as2&amp;tag=annecol-20&amp;linkId=ZRCDDNHEC2IDCBDO" TargetMode="Externa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image" Target="../media/image30.png"/><Relationship Id="rId3" Type="http://schemas.microsoft.com/office/2007/relationships/media" Target="../media/media2.mp3"/><Relationship Id="rId7" Type="http://schemas.openxmlformats.org/officeDocument/2006/relationships/image" Target="../media/image29.jpe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8.jpeg"/><Relationship Id="rId5" Type="http://schemas.openxmlformats.org/officeDocument/2006/relationships/slideLayout" Target="../slideLayouts/slideLayout2.xml"/><Relationship Id="rId4" Type="http://schemas.openxmlformats.org/officeDocument/2006/relationships/audio" Target="../media/media2.mp3"/><Relationship Id="rId9"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7A22B-226C-4E3B-8DAF-FD5EA1A29122}"/>
              </a:ext>
            </a:extLst>
          </p:cNvPr>
          <p:cNvSpPr>
            <a:spLocks noGrp="1"/>
          </p:cNvSpPr>
          <p:nvPr>
            <p:ph type="title"/>
          </p:nvPr>
        </p:nvSpPr>
        <p:spPr>
          <a:xfrm>
            <a:off x="835856" y="682430"/>
            <a:ext cx="10515600" cy="5738690"/>
          </a:xfrm>
        </p:spPr>
        <p:txBody>
          <a:bodyPr>
            <a:normAutofit/>
          </a:bodyPr>
          <a:lstStyle/>
          <a:p>
            <a:pPr algn="ctr"/>
            <a:r>
              <a:rPr lang="en-GB" sz="7200" b="1" dirty="0" smtClean="0"/>
              <a:t>Spring Home </a:t>
            </a:r>
            <a:r>
              <a:rPr lang="en-GB" sz="7200" b="1" dirty="0"/>
              <a:t>learning </a:t>
            </a:r>
            <a:r>
              <a:rPr lang="en-GB" sz="7200" b="1" dirty="0" smtClean="0"/>
              <a:t> for EYFS/KS1 Learners</a:t>
            </a:r>
            <a:br>
              <a:rPr lang="en-GB" sz="7200" b="1" dirty="0" smtClean="0"/>
            </a:br>
            <a:r>
              <a:rPr lang="en-GB" sz="4000" b="1" dirty="0" smtClean="0"/>
              <a:t>Nicky Rowland </a:t>
            </a:r>
            <a:br>
              <a:rPr lang="en-GB" sz="4000" b="1" dirty="0" smtClean="0"/>
            </a:br>
            <a:r>
              <a:rPr lang="en-GB" sz="3100" b="1" dirty="0" smtClean="0"/>
              <a:t>Remember its important to email me and post photographs on the parent group so we can see what amazing work you have been doing</a:t>
            </a:r>
            <a:endParaRPr lang="en-GB" sz="9800" b="1" dirty="0"/>
          </a:p>
        </p:txBody>
      </p:sp>
      <p:pic>
        <p:nvPicPr>
          <p:cNvPr id="7" name="Picture 6"/>
          <p:cNvPicPr/>
          <p:nvPr/>
        </p:nvPicPr>
        <p:blipFill>
          <a:blip r:embed="rId2">
            <a:extLst>
              <a:ext uri="{28A0092B-C50C-407E-A947-70E740481C1C}">
                <a14:useLocalDpi xmlns:a14="http://schemas.microsoft.com/office/drawing/2010/main" val="0"/>
              </a:ext>
            </a:extLst>
          </a:blip>
          <a:srcRect/>
          <a:stretch>
            <a:fillRect/>
          </a:stretch>
        </p:blipFill>
        <p:spPr bwMode="auto">
          <a:xfrm>
            <a:off x="185737" y="128710"/>
            <a:ext cx="1460183" cy="1476570"/>
          </a:xfrm>
          <a:prstGeom prst="rect">
            <a:avLst/>
          </a:prstGeom>
          <a:noFill/>
          <a:ln>
            <a:noFill/>
          </a:ln>
          <a:effectLst/>
        </p:spPr>
      </p:pic>
      <p:sp>
        <p:nvSpPr>
          <p:cNvPr id="3" name="5-Point Star 2"/>
          <p:cNvSpPr/>
          <p:nvPr/>
        </p:nvSpPr>
        <p:spPr>
          <a:xfrm rot="884781">
            <a:off x="409304" y="3796938"/>
            <a:ext cx="679268" cy="670560"/>
          </a:xfrm>
          <a:prstGeom prst="star5">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4" name="5-Point Star 3"/>
          <p:cNvSpPr/>
          <p:nvPr/>
        </p:nvSpPr>
        <p:spPr>
          <a:xfrm rot="20694418">
            <a:off x="4319452" y="5486400"/>
            <a:ext cx="940526" cy="905691"/>
          </a:xfrm>
          <a:prstGeom prst="star5">
            <a:avLst>
              <a:gd name="adj" fmla="val 23447"/>
              <a:gd name="hf" fmla="val 105146"/>
              <a:gd name="vf" fmla="val 11055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5-Point Star 5"/>
          <p:cNvSpPr/>
          <p:nvPr/>
        </p:nvSpPr>
        <p:spPr>
          <a:xfrm rot="20530919">
            <a:off x="10158550" y="3431177"/>
            <a:ext cx="735874" cy="674915"/>
          </a:xfrm>
          <a:prstGeom prst="star5">
            <a:avLst>
              <a:gd name="adj" fmla="val 23447"/>
              <a:gd name="hf" fmla="val 105146"/>
              <a:gd name="vf" fmla="val 110557"/>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322781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4279"/>
            <a:ext cx="10515600" cy="823595"/>
          </a:xfrm>
          <a:solidFill>
            <a:schemeClr val="accent2">
              <a:lumMod val="40000"/>
              <a:lumOff val="60000"/>
            </a:schemeClr>
          </a:solidFill>
        </p:spPr>
        <p:txBody>
          <a:bodyPr/>
          <a:lstStyle/>
          <a:p>
            <a:pPr algn="ctr"/>
            <a:r>
              <a:rPr lang="en-GB" dirty="0" smtClean="0"/>
              <a:t>Daily Early Years  session example  </a:t>
            </a:r>
            <a:endParaRPr lang="en-GB" dirty="0"/>
          </a:p>
        </p:txBody>
      </p:sp>
      <p:sp>
        <p:nvSpPr>
          <p:cNvPr id="3" name="Content Placeholder 2"/>
          <p:cNvSpPr>
            <a:spLocks noGrp="1"/>
          </p:cNvSpPr>
          <p:nvPr>
            <p:ph idx="1"/>
          </p:nvPr>
        </p:nvSpPr>
        <p:spPr>
          <a:xfrm>
            <a:off x="858520" y="1172607"/>
            <a:ext cx="10495280" cy="676909"/>
          </a:xfrm>
        </p:spPr>
        <p:txBody>
          <a:bodyPr>
            <a:noAutofit/>
          </a:bodyPr>
          <a:lstStyle/>
          <a:p>
            <a:pPr marL="0" indent="0">
              <a:buNone/>
            </a:pPr>
            <a:r>
              <a:rPr lang="en-GB" sz="2000" dirty="0" smtClean="0"/>
              <a:t>This is how we go about our day in Little Acorns - I have adapted it for home learning. Try getting into a routine early on it really will help. I have left a ‘great learning message’ at the end and music.</a:t>
            </a:r>
            <a:endParaRPr lang="en-GB" sz="2000" dirty="0"/>
          </a:p>
        </p:txBody>
      </p:sp>
      <p:graphicFrame>
        <p:nvGraphicFramePr>
          <p:cNvPr id="4" name="Table 3"/>
          <p:cNvGraphicFramePr>
            <a:graphicFrameLocks noGrp="1"/>
          </p:cNvGraphicFramePr>
          <p:nvPr>
            <p:extLst>
              <p:ext uri="{D42A27DB-BD31-4B8C-83A1-F6EECF244321}">
                <p14:modId xmlns:p14="http://schemas.microsoft.com/office/powerpoint/2010/main" val="1233909601"/>
              </p:ext>
            </p:extLst>
          </p:nvPr>
        </p:nvGraphicFramePr>
        <p:xfrm>
          <a:off x="858520" y="2189052"/>
          <a:ext cx="10337800" cy="1737360"/>
        </p:xfrm>
        <a:graphic>
          <a:graphicData uri="http://schemas.openxmlformats.org/drawingml/2006/table">
            <a:tbl>
              <a:tblPr firstRow="1" bandRow="1">
                <a:tableStyleId>{21E4AEA4-8DFA-4A89-87EB-49C32662AFE0}</a:tableStyleId>
              </a:tblPr>
              <a:tblGrid>
                <a:gridCol w="2067560">
                  <a:extLst>
                    <a:ext uri="{9D8B030D-6E8A-4147-A177-3AD203B41FA5}">
                      <a16:colId xmlns:a16="http://schemas.microsoft.com/office/drawing/2014/main" val="2795593032"/>
                    </a:ext>
                  </a:extLst>
                </a:gridCol>
                <a:gridCol w="2067560">
                  <a:extLst>
                    <a:ext uri="{9D8B030D-6E8A-4147-A177-3AD203B41FA5}">
                      <a16:colId xmlns:a16="http://schemas.microsoft.com/office/drawing/2014/main" val="1598681252"/>
                    </a:ext>
                  </a:extLst>
                </a:gridCol>
                <a:gridCol w="2067560">
                  <a:extLst>
                    <a:ext uri="{9D8B030D-6E8A-4147-A177-3AD203B41FA5}">
                      <a16:colId xmlns:a16="http://schemas.microsoft.com/office/drawing/2014/main" val="263501282"/>
                    </a:ext>
                  </a:extLst>
                </a:gridCol>
                <a:gridCol w="2067560">
                  <a:extLst>
                    <a:ext uri="{9D8B030D-6E8A-4147-A177-3AD203B41FA5}">
                      <a16:colId xmlns:a16="http://schemas.microsoft.com/office/drawing/2014/main" val="3827522153"/>
                    </a:ext>
                  </a:extLst>
                </a:gridCol>
                <a:gridCol w="2067560">
                  <a:extLst>
                    <a:ext uri="{9D8B030D-6E8A-4147-A177-3AD203B41FA5}">
                      <a16:colId xmlns:a16="http://schemas.microsoft.com/office/drawing/2014/main" val="2571770704"/>
                    </a:ext>
                  </a:extLst>
                </a:gridCol>
              </a:tblGrid>
              <a:tr h="370840">
                <a:tc>
                  <a:txBody>
                    <a:bodyPr/>
                    <a:lstStyle/>
                    <a:p>
                      <a:r>
                        <a:rPr lang="en-GB" dirty="0" smtClean="0">
                          <a:solidFill>
                            <a:sysClr val="windowText" lastClr="000000"/>
                          </a:solidFill>
                        </a:rPr>
                        <a:t>Hello</a:t>
                      </a:r>
                      <a:r>
                        <a:rPr lang="en-GB" baseline="0" dirty="0" smtClean="0">
                          <a:solidFill>
                            <a:sysClr val="windowText" lastClr="000000"/>
                          </a:solidFill>
                        </a:rPr>
                        <a:t> time – </a:t>
                      </a:r>
                      <a:r>
                        <a:rPr lang="en-GB" b="0" i="1" baseline="0" dirty="0" smtClean="0">
                          <a:solidFill>
                            <a:sysClr val="windowText" lastClr="000000"/>
                          </a:solidFill>
                        </a:rPr>
                        <a:t>sing the same hello </a:t>
                      </a:r>
                      <a:r>
                        <a:rPr lang="en-GB" b="1" i="1" baseline="0" dirty="0" smtClean="0">
                          <a:solidFill>
                            <a:sysClr val="windowText" lastClr="000000"/>
                          </a:solidFill>
                        </a:rPr>
                        <a:t>who is in the room</a:t>
                      </a:r>
                      <a:r>
                        <a:rPr lang="en-GB" b="0" i="1" baseline="0" dirty="0" smtClean="0">
                          <a:solidFill>
                            <a:sysClr val="windowText" lastClr="000000"/>
                          </a:solidFill>
                        </a:rPr>
                        <a:t> by physibods </a:t>
                      </a:r>
                    </a:p>
                    <a:p>
                      <a:r>
                        <a:rPr lang="en-GB" b="1" i="1" baseline="0" dirty="0" smtClean="0">
                          <a:solidFill>
                            <a:sysClr val="windowText" lastClr="000000"/>
                          </a:solidFill>
                        </a:rPr>
                        <a:t>Activity 1 </a:t>
                      </a:r>
                      <a:endParaRPr lang="en-GB" b="0" i="1" dirty="0">
                        <a:solidFill>
                          <a:sysClr val="windowText" lastClr="000000"/>
                        </a:solidFill>
                      </a:endParaRPr>
                    </a:p>
                  </a:txBody>
                  <a:tcPr/>
                </a:tc>
                <a:tc>
                  <a:txBody>
                    <a:bodyPr/>
                    <a:lstStyle/>
                    <a:p>
                      <a:r>
                        <a:rPr lang="en-GB" dirty="0" smtClean="0">
                          <a:solidFill>
                            <a:schemeClr val="tx1"/>
                          </a:solidFill>
                        </a:rPr>
                        <a:t>Wake your body up ready to learn – </a:t>
                      </a:r>
                      <a:r>
                        <a:rPr lang="en-GB" b="0" i="1" dirty="0" smtClean="0">
                          <a:solidFill>
                            <a:schemeClr val="tx1"/>
                          </a:solidFill>
                        </a:rPr>
                        <a:t>wake and shake song </a:t>
                      </a:r>
                    </a:p>
                    <a:p>
                      <a:r>
                        <a:rPr lang="en-GB" b="1" i="1" dirty="0" smtClean="0">
                          <a:solidFill>
                            <a:schemeClr val="tx1"/>
                          </a:solidFill>
                        </a:rPr>
                        <a:t>Activity 2</a:t>
                      </a:r>
                      <a:endParaRPr lang="en-GB" b="1" i="1"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Communication and Interaction idea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1" dirty="0" smtClean="0">
                          <a:solidFill>
                            <a:schemeClr val="tx1"/>
                          </a:solidFill>
                        </a:rPr>
                        <a:t>Activity: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1" dirty="0" smtClean="0">
                          <a:solidFill>
                            <a:schemeClr val="tx1"/>
                          </a:solidFill>
                        </a:rPr>
                        <a:t>9/10/11/15/16</a:t>
                      </a:r>
                      <a:endParaRPr lang="en-GB" b="0" i="1" dirty="0">
                        <a:solidFill>
                          <a:schemeClr val="tx1"/>
                        </a:solidFill>
                      </a:endParaRPr>
                    </a:p>
                  </a:txBody>
                  <a:tcPr/>
                </a:tc>
                <a:tc>
                  <a:txBody>
                    <a:bodyPr/>
                    <a:lstStyle/>
                    <a:p>
                      <a:r>
                        <a:rPr lang="en-GB" b="0" i="1" dirty="0" smtClean="0">
                          <a:solidFill>
                            <a:schemeClr val="tx1"/>
                          </a:solidFill>
                        </a:rPr>
                        <a:t> </a:t>
                      </a:r>
                      <a:r>
                        <a:rPr lang="en-GB" b="1" dirty="0" smtClean="0">
                          <a:solidFill>
                            <a:schemeClr val="tx1"/>
                          </a:solidFill>
                        </a:rPr>
                        <a:t>Physical</a:t>
                      </a:r>
                      <a:r>
                        <a:rPr lang="en-GB" dirty="0" smtClean="0">
                          <a:solidFill>
                            <a:schemeClr val="tx1"/>
                          </a:solidFill>
                        </a:rPr>
                        <a:t> </a:t>
                      </a:r>
                    </a:p>
                    <a:p>
                      <a:r>
                        <a:rPr lang="en-GB" b="0" i="1" dirty="0" smtClean="0">
                          <a:solidFill>
                            <a:schemeClr val="tx1"/>
                          </a:solidFill>
                        </a:rPr>
                        <a:t>Therapy</a:t>
                      </a:r>
                      <a:r>
                        <a:rPr lang="en-GB" b="0" i="1" baseline="0" dirty="0" smtClean="0">
                          <a:solidFill>
                            <a:schemeClr val="tx1"/>
                          </a:solidFill>
                        </a:rPr>
                        <a:t> – body awareness   </a:t>
                      </a:r>
                      <a:r>
                        <a:rPr lang="en-GB" b="1" i="1" baseline="0" dirty="0" smtClean="0">
                          <a:solidFill>
                            <a:schemeClr val="tx1"/>
                          </a:solidFill>
                        </a:rPr>
                        <a:t>OR</a:t>
                      </a:r>
                    </a:p>
                    <a:p>
                      <a:r>
                        <a:rPr lang="en-GB" b="1" i="1" baseline="0" dirty="0" smtClean="0">
                          <a:solidFill>
                            <a:schemeClr val="tx1"/>
                          </a:solidFill>
                        </a:rPr>
                        <a:t>Outside play </a:t>
                      </a:r>
                      <a:r>
                        <a:rPr lang="en-GB" b="0" i="1" baseline="0" dirty="0" smtClean="0">
                          <a:solidFill>
                            <a:schemeClr val="tx1"/>
                          </a:solidFill>
                        </a:rPr>
                        <a:t>&amp; sensory diet </a:t>
                      </a:r>
                    </a:p>
                    <a:p>
                      <a:r>
                        <a:rPr lang="en-GB" b="0" i="1" baseline="0" dirty="0" smtClean="0">
                          <a:solidFill>
                            <a:schemeClr val="tx1"/>
                          </a:solidFill>
                        </a:rPr>
                        <a:t>Activity 2/3/4/5/7/8</a:t>
                      </a:r>
                      <a:endParaRPr lang="en-GB" b="0" i="1" dirty="0" smtClean="0">
                        <a:solidFill>
                          <a:schemeClr val="tx1"/>
                        </a:solidFill>
                      </a:endParaRPr>
                    </a:p>
                  </a:txBody>
                  <a:tcPr/>
                </a:tc>
                <a:tc>
                  <a:txBody>
                    <a:bodyPr/>
                    <a:lstStyle/>
                    <a:p>
                      <a:r>
                        <a:rPr lang="en-GB" dirty="0" smtClean="0">
                          <a:solidFill>
                            <a:schemeClr val="tx1"/>
                          </a:solidFill>
                        </a:rPr>
                        <a:t>All areas</a:t>
                      </a:r>
                      <a:r>
                        <a:rPr lang="en-GB" baseline="0" dirty="0" smtClean="0">
                          <a:solidFill>
                            <a:schemeClr val="tx1"/>
                          </a:solidFill>
                        </a:rPr>
                        <a:t> of learning </a:t>
                      </a:r>
                      <a:endParaRPr lang="en-GB" dirty="0" smtClean="0">
                        <a:solidFill>
                          <a:schemeClr val="tx1"/>
                        </a:solidFill>
                      </a:endParaRPr>
                    </a:p>
                    <a:p>
                      <a:r>
                        <a:rPr lang="en-GB" b="0" i="1" dirty="0" smtClean="0">
                          <a:solidFill>
                            <a:schemeClr val="tx1"/>
                          </a:solidFill>
                        </a:rPr>
                        <a:t>Cognition/Sensory play</a:t>
                      </a:r>
                    </a:p>
                    <a:p>
                      <a:r>
                        <a:rPr lang="en-GB" b="0" i="1" dirty="0" smtClean="0">
                          <a:solidFill>
                            <a:schemeClr val="tx1"/>
                          </a:solidFill>
                        </a:rPr>
                        <a:t>Activity:</a:t>
                      </a:r>
                      <a:r>
                        <a:rPr lang="en-GB" b="0" i="1" baseline="0" dirty="0" smtClean="0">
                          <a:solidFill>
                            <a:schemeClr val="tx1"/>
                          </a:solidFill>
                        </a:rPr>
                        <a:t> 6/12/13/14/15/16/17</a:t>
                      </a:r>
                      <a:endParaRPr lang="en-GB" b="0" i="1" dirty="0">
                        <a:solidFill>
                          <a:schemeClr val="tx1"/>
                        </a:solidFill>
                      </a:endParaRPr>
                    </a:p>
                  </a:txBody>
                  <a:tcPr/>
                </a:tc>
                <a:extLst>
                  <a:ext uri="{0D108BD9-81ED-4DB2-BD59-A6C34878D82A}">
                    <a16:rowId xmlns:a16="http://schemas.microsoft.com/office/drawing/2014/main" val="389367786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519384478"/>
              </p:ext>
            </p:extLst>
          </p:nvPr>
        </p:nvGraphicFramePr>
        <p:xfrm>
          <a:off x="858520" y="4355730"/>
          <a:ext cx="10337800" cy="1188720"/>
        </p:xfrm>
        <a:graphic>
          <a:graphicData uri="http://schemas.openxmlformats.org/drawingml/2006/table">
            <a:tbl>
              <a:tblPr firstRow="1" bandRow="1">
                <a:tableStyleId>{21E4AEA4-8DFA-4A89-87EB-49C32662AFE0}</a:tableStyleId>
              </a:tblPr>
              <a:tblGrid>
                <a:gridCol w="2584450">
                  <a:extLst>
                    <a:ext uri="{9D8B030D-6E8A-4147-A177-3AD203B41FA5}">
                      <a16:colId xmlns:a16="http://schemas.microsoft.com/office/drawing/2014/main" val="2795593032"/>
                    </a:ext>
                  </a:extLst>
                </a:gridCol>
                <a:gridCol w="2584450">
                  <a:extLst>
                    <a:ext uri="{9D8B030D-6E8A-4147-A177-3AD203B41FA5}">
                      <a16:colId xmlns:a16="http://schemas.microsoft.com/office/drawing/2014/main" val="1598681252"/>
                    </a:ext>
                  </a:extLst>
                </a:gridCol>
                <a:gridCol w="2584450">
                  <a:extLst>
                    <a:ext uri="{9D8B030D-6E8A-4147-A177-3AD203B41FA5}">
                      <a16:colId xmlns:a16="http://schemas.microsoft.com/office/drawing/2014/main" val="263501282"/>
                    </a:ext>
                  </a:extLst>
                </a:gridCol>
                <a:gridCol w="2584450">
                  <a:extLst>
                    <a:ext uri="{9D8B030D-6E8A-4147-A177-3AD203B41FA5}">
                      <a16:colId xmlns:a16="http://schemas.microsoft.com/office/drawing/2014/main" val="3827522153"/>
                    </a:ext>
                  </a:extLst>
                </a:gridCol>
              </a:tblGrid>
              <a:tr h="1145274">
                <a:tc>
                  <a:txBody>
                    <a:bodyPr/>
                    <a:lstStyle/>
                    <a:p>
                      <a:r>
                        <a:rPr lang="en-GB" dirty="0" smtClean="0">
                          <a:solidFill>
                            <a:sysClr val="windowText" lastClr="000000"/>
                          </a:solidFill>
                        </a:rPr>
                        <a:t>Wake</a:t>
                      </a:r>
                      <a:r>
                        <a:rPr lang="en-GB" baseline="0" dirty="0" smtClean="0">
                          <a:solidFill>
                            <a:sysClr val="windowText" lastClr="000000"/>
                          </a:solidFill>
                        </a:rPr>
                        <a:t> up sensory system – movement/song  </a:t>
                      </a:r>
                      <a:r>
                        <a:rPr lang="en-GB" b="0" i="1" baseline="0" dirty="0" smtClean="0">
                          <a:solidFill>
                            <a:sysClr val="windowText" lastClr="000000"/>
                          </a:solidFill>
                        </a:rPr>
                        <a:t>(2/3 or 4)</a:t>
                      </a:r>
                      <a:endParaRPr lang="en-GB" b="0" i="1" dirty="0">
                        <a:solidFill>
                          <a:sysClr val="windowText" lastClr="000000"/>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Communication and interaction ideas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1" dirty="0" smtClean="0">
                          <a:solidFill>
                            <a:schemeClr val="tx1"/>
                          </a:solidFill>
                        </a:rPr>
                        <a:t>Activity:9/10/11/15/16</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smtClean="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All areas</a:t>
                      </a:r>
                      <a:r>
                        <a:rPr lang="en-GB" baseline="0" dirty="0" smtClean="0">
                          <a:solidFill>
                            <a:schemeClr val="tx1"/>
                          </a:solidFill>
                        </a:rPr>
                        <a:t> of learning </a:t>
                      </a:r>
                      <a:endParaRPr lang="en-GB" b="0" i="1" dirty="0" smtClean="0">
                        <a:solidFill>
                          <a:schemeClr val="tx1"/>
                        </a:solidFill>
                      </a:endParaRPr>
                    </a:p>
                    <a:p>
                      <a:r>
                        <a:rPr lang="en-GB" b="0" i="1" dirty="0" smtClean="0">
                          <a:solidFill>
                            <a:schemeClr val="tx1"/>
                          </a:solidFill>
                        </a:rPr>
                        <a:t>Sensory play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1" dirty="0" smtClean="0">
                          <a:solidFill>
                            <a:schemeClr val="tx1"/>
                          </a:solidFill>
                        </a:rPr>
                        <a:t>Activity </a:t>
                      </a:r>
                      <a:r>
                        <a:rPr lang="en-GB" sz="1400" b="0" i="1" baseline="0" dirty="0" smtClean="0">
                          <a:solidFill>
                            <a:schemeClr val="tx1"/>
                          </a:solidFill>
                        </a:rPr>
                        <a:t>6/12/13/14/15/16/17</a:t>
                      </a:r>
                      <a:endParaRPr lang="en-GB" sz="1400" b="0" i="1" dirty="0" smtClean="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1" dirty="0">
                        <a:solidFill>
                          <a:schemeClr val="tx1"/>
                        </a:solidFill>
                      </a:endParaRPr>
                    </a:p>
                  </a:txBody>
                  <a:tcPr/>
                </a:tc>
                <a:tc>
                  <a:txBody>
                    <a:bodyPr/>
                    <a:lstStyle/>
                    <a:p>
                      <a:r>
                        <a:rPr lang="en-GB" dirty="0" smtClean="0">
                          <a:solidFill>
                            <a:schemeClr val="tx1"/>
                          </a:solidFill>
                        </a:rPr>
                        <a:t>Sensory</a:t>
                      </a:r>
                      <a:r>
                        <a:rPr lang="en-GB" baseline="0" dirty="0" smtClean="0">
                          <a:solidFill>
                            <a:schemeClr val="tx1"/>
                          </a:solidFill>
                        </a:rPr>
                        <a:t> Massage/</a:t>
                      </a:r>
                    </a:p>
                    <a:p>
                      <a:r>
                        <a:rPr lang="en-GB" baseline="0" dirty="0" smtClean="0">
                          <a:solidFill>
                            <a:schemeClr val="tx1"/>
                          </a:solidFill>
                        </a:rPr>
                        <a:t>Story massage  </a:t>
                      </a:r>
                    </a:p>
                    <a:p>
                      <a:r>
                        <a:rPr lang="en-GB" b="0" i="1" baseline="0" dirty="0" smtClean="0">
                          <a:solidFill>
                            <a:schemeClr val="tx1"/>
                          </a:solidFill>
                        </a:rPr>
                        <a:t>Activity 10/18</a:t>
                      </a:r>
                      <a:endParaRPr lang="en-GB" b="0" i="1" dirty="0">
                        <a:solidFill>
                          <a:schemeClr val="tx1"/>
                        </a:solidFill>
                      </a:endParaRPr>
                    </a:p>
                  </a:txBody>
                  <a:tcPr/>
                </a:tc>
                <a:extLst>
                  <a:ext uri="{0D108BD9-81ED-4DB2-BD59-A6C34878D82A}">
                    <a16:rowId xmlns:a16="http://schemas.microsoft.com/office/drawing/2014/main" val="3893677860"/>
                  </a:ext>
                </a:extLst>
              </a:tr>
            </a:tbl>
          </a:graphicData>
        </a:graphic>
      </p:graphicFrame>
      <p:sp>
        <p:nvSpPr>
          <p:cNvPr id="6" name="Rectangle 5"/>
          <p:cNvSpPr/>
          <p:nvPr/>
        </p:nvSpPr>
        <p:spPr>
          <a:xfrm>
            <a:off x="838200" y="5529846"/>
            <a:ext cx="10297160" cy="1015663"/>
          </a:xfrm>
          <a:prstGeom prst="rect">
            <a:avLst/>
          </a:prstGeom>
        </p:spPr>
        <p:txBody>
          <a:bodyPr wrap="square">
            <a:spAutoFit/>
          </a:bodyPr>
          <a:lstStyle/>
          <a:p>
            <a:pPr marL="285750" indent="-285750">
              <a:buFont typeface="Arial" panose="020B0604020202020204" pitchFamily="34" charset="0"/>
              <a:buChar char="•"/>
            </a:pPr>
            <a:r>
              <a:rPr lang="en-GB" sz="2000" dirty="0" smtClean="0"/>
              <a:t>Sensory </a:t>
            </a:r>
            <a:r>
              <a:rPr lang="en-GB" sz="2000" dirty="0"/>
              <a:t>play builds connections within the developing brain which helps with </a:t>
            </a:r>
            <a:r>
              <a:rPr lang="en-GB" sz="2000" dirty="0" smtClean="0"/>
              <a:t>learning</a:t>
            </a:r>
          </a:p>
          <a:p>
            <a:pPr marL="285750" indent="-285750">
              <a:buFont typeface="Arial" panose="020B0604020202020204" pitchFamily="34" charset="0"/>
              <a:buChar char="•"/>
            </a:pPr>
            <a:r>
              <a:rPr lang="en-GB" sz="2000" dirty="0" smtClean="0"/>
              <a:t>Sensory </a:t>
            </a:r>
            <a:r>
              <a:rPr lang="en-GB" sz="2000" dirty="0"/>
              <a:t>play supports language </a:t>
            </a:r>
            <a:r>
              <a:rPr lang="en-GB" sz="2000" dirty="0" smtClean="0"/>
              <a:t>development</a:t>
            </a:r>
            <a:r>
              <a:rPr lang="en-GB" sz="2000" dirty="0"/>
              <a:t>, cognitive growth, motor skills, problem </a:t>
            </a:r>
            <a:r>
              <a:rPr lang="en-GB" sz="2000" dirty="0" smtClean="0"/>
              <a:t>solving skills</a:t>
            </a:r>
            <a:r>
              <a:rPr lang="en-GB" sz="2000" dirty="0"/>
              <a:t>, and social interaction as well as memory</a:t>
            </a:r>
          </a:p>
        </p:txBody>
      </p:sp>
      <p:sp>
        <p:nvSpPr>
          <p:cNvPr id="7" name="TextBox 6"/>
          <p:cNvSpPr txBox="1"/>
          <p:nvPr/>
        </p:nvSpPr>
        <p:spPr>
          <a:xfrm>
            <a:off x="5232400" y="3941016"/>
            <a:ext cx="1381760" cy="400110"/>
          </a:xfrm>
          <a:prstGeom prst="rect">
            <a:avLst/>
          </a:prstGeom>
          <a:noFill/>
        </p:spPr>
        <p:txBody>
          <a:bodyPr wrap="square" rtlCol="0">
            <a:spAutoFit/>
          </a:bodyPr>
          <a:lstStyle/>
          <a:p>
            <a:r>
              <a:rPr lang="en-GB" sz="2000" b="1" dirty="0" smtClean="0"/>
              <a:t>Afternoon  </a:t>
            </a:r>
            <a:endParaRPr lang="en-GB" sz="2000" b="1" dirty="0"/>
          </a:p>
        </p:txBody>
      </p:sp>
      <p:sp>
        <p:nvSpPr>
          <p:cNvPr id="8" name="TextBox 7"/>
          <p:cNvSpPr txBox="1"/>
          <p:nvPr/>
        </p:nvSpPr>
        <p:spPr>
          <a:xfrm>
            <a:off x="5232400" y="1774338"/>
            <a:ext cx="1127760" cy="400110"/>
          </a:xfrm>
          <a:prstGeom prst="rect">
            <a:avLst/>
          </a:prstGeom>
          <a:noFill/>
        </p:spPr>
        <p:txBody>
          <a:bodyPr wrap="square" rtlCol="0">
            <a:spAutoFit/>
          </a:bodyPr>
          <a:lstStyle/>
          <a:p>
            <a:r>
              <a:rPr lang="en-GB" sz="2000" b="1" dirty="0" smtClean="0"/>
              <a:t>Morning </a:t>
            </a:r>
            <a:endParaRPr lang="en-GB" sz="2000" b="1" dirty="0"/>
          </a:p>
        </p:txBody>
      </p:sp>
    </p:spTree>
    <p:extLst>
      <p:ext uri="{BB962C8B-B14F-4D97-AF65-F5344CB8AC3E}">
        <p14:creationId xmlns:p14="http://schemas.microsoft.com/office/powerpoint/2010/main" val="23429946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6" name="Subtitle 2">
            <a:extLst>
              <a:ext uri="{FF2B5EF4-FFF2-40B4-BE49-F238E27FC236}">
                <a16:creationId xmlns:a16="http://schemas.microsoft.com/office/drawing/2014/main" id="{5E5D6FF7-5892-4858-B2B5-7704253E40E3}"/>
              </a:ext>
            </a:extLst>
          </p:cNvPr>
          <p:cNvSpPr txBox="1">
            <a:spLocks/>
          </p:cNvSpPr>
          <p:nvPr/>
        </p:nvSpPr>
        <p:spPr>
          <a:xfrm>
            <a:off x="653365" y="367153"/>
            <a:ext cx="10327250" cy="1200150"/>
          </a:xfrm>
          <a:prstGeom prst="rect">
            <a:avLst/>
          </a:prstGeom>
        </p:spPr>
        <p:txBody>
          <a:bodyPr vert="horz" lIns="91440" tIns="45720" rIns="91440" bIns="45720" rtlCol="0">
            <a:normAutofit fontScale="3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7800" u="sng" dirty="0" smtClean="0"/>
              <a:t>Activity 1 – Who is in the room? </a:t>
            </a:r>
          </a:p>
          <a:p>
            <a:r>
              <a:rPr lang="en-GB" sz="4600" i="1" dirty="0" smtClean="0"/>
              <a:t>Communication/PSED/Cognition - </a:t>
            </a:r>
            <a:r>
              <a:rPr lang="en-GB" sz="4800" i="1" dirty="0" smtClean="0">
                <a:solidFill>
                  <a:sysClr val="windowText" lastClr="000000"/>
                </a:solidFill>
              </a:rPr>
              <a:t>looking/listen/initiate interaction/learn to greet in different ways/anticipate/awareness of me and others/clapping speed and time/fun and enjoyment. Extend by using mirrors/puppets to greet and model/switches</a:t>
            </a:r>
            <a:endParaRPr lang="en-GB" sz="4800" i="1" dirty="0">
              <a:solidFill>
                <a:sysClr val="windowText" lastClr="000000"/>
              </a:solidFill>
            </a:endParaRPr>
          </a:p>
          <a:p>
            <a:r>
              <a:rPr lang="en-GB" sz="4600" i="1" dirty="0" smtClean="0"/>
              <a:t> </a:t>
            </a:r>
            <a:endParaRPr lang="en-GB" sz="4600" i="1" dirty="0"/>
          </a:p>
          <a:p>
            <a:endParaRPr lang="en-GB" sz="4400" u="sng" dirty="0"/>
          </a:p>
        </p:txBody>
      </p:sp>
      <p:pic>
        <p:nvPicPr>
          <p:cNvPr id="3" name="-uCpkEMES5I"/>
          <p:cNvPicPr>
            <a:picLocks noRot="1" noChangeAspect="1"/>
          </p:cNvPicPr>
          <p:nvPr>
            <a:videoFile r:link="rId1"/>
          </p:nvPr>
        </p:nvPicPr>
        <p:blipFill>
          <a:blip r:embed="rId3"/>
          <a:stretch>
            <a:fillRect/>
          </a:stretch>
        </p:blipFill>
        <p:spPr>
          <a:xfrm>
            <a:off x="1375316" y="1410995"/>
            <a:ext cx="9605299" cy="5187874"/>
          </a:xfrm>
          <a:prstGeom prst="rect">
            <a:avLst/>
          </a:prstGeom>
        </p:spPr>
      </p:pic>
    </p:spTree>
    <p:extLst>
      <p:ext uri="{BB962C8B-B14F-4D97-AF65-F5344CB8AC3E}">
        <p14:creationId xmlns:p14="http://schemas.microsoft.com/office/powerpoint/2010/main" val="5642748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4" name="TextBox 3"/>
          <p:cNvSpPr txBox="1"/>
          <p:nvPr/>
        </p:nvSpPr>
        <p:spPr>
          <a:xfrm>
            <a:off x="833120" y="579120"/>
            <a:ext cx="10474960" cy="5355312"/>
          </a:xfrm>
          <a:prstGeom prst="rect">
            <a:avLst/>
          </a:prstGeom>
          <a:solidFill>
            <a:schemeClr val="bg1"/>
          </a:solidFill>
          <a:ln>
            <a:solidFill>
              <a:schemeClr val="bg1"/>
            </a:solidFill>
          </a:ln>
        </p:spPr>
        <p:txBody>
          <a:bodyPr wrap="square" rtlCol="0">
            <a:spAutoFit/>
          </a:bodyPr>
          <a:lstStyle/>
          <a:p>
            <a:pPr algn="ctr"/>
            <a:r>
              <a:rPr lang="en-GB" sz="6600" u="sng" dirty="0" smtClean="0"/>
              <a:t>Activity </a:t>
            </a:r>
            <a:r>
              <a:rPr lang="en-GB" sz="6600" u="sng" dirty="0"/>
              <a:t>2</a:t>
            </a:r>
            <a:r>
              <a:rPr lang="en-GB" sz="6600" dirty="0" smtClean="0"/>
              <a:t> </a:t>
            </a:r>
          </a:p>
          <a:p>
            <a:pPr algn="ctr"/>
            <a:endParaRPr lang="en-GB" sz="2400" dirty="0" smtClean="0"/>
          </a:p>
          <a:p>
            <a:pPr algn="ctr"/>
            <a:endParaRPr lang="en-GB" sz="2400" dirty="0"/>
          </a:p>
          <a:p>
            <a:pPr algn="ctr"/>
            <a:endParaRPr lang="en-GB" sz="2400" dirty="0" smtClean="0"/>
          </a:p>
          <a:p>
            <a:pPr algn="ctr"/>
            <a:r>
              <a:rPr lang="en-GB" sz="2400" dirty="0" smtClean="0"/>
              <a:t>Wake and shake – helps wake up our sensory system getting us ready for learning. </a:t>
            </a:r>
            <a:r>
              <a:rPr lang="en-GB" sz="2400" dirty="0"/>
              <a:t>C</a:t>
            </a:r>
            <a:r>
              <a:rPr lang="en-GB" sz="2400" dirty="0" smtClean="0"/>
              <a:t>heck this wake up song we use now out: Wake up Reach up</a:t>
            </a:r>
          </a:p>
          <a:p>
            <a:pPr algn="ctr"/>
            <a:endParaRPr lang="en-GB" sz="3600" dirty="0" smtClean="0"/>
          </a:p>
          <a:p>
            <a:pPr algn="ctr"/>
            <a:r>
              <a:rPr lang="en-GB" sz="3600" dirty="0">
                <a:hlinkClick r:id="rId2"/>
              </a:rPr>
              <a:t>https://</a:t>
            </a:r>
            <a:r>
              <a:rPr lang="en-GB" sz="3600" dirty="0" smtClean="0">
                <a:hlinkClick r:id="rId2"/>
              </a:rPr>
              <a:t>youtu.be/1gUbdNbu6ak</a:t>
            </a:r>
            <a:endParaRPr lang="en-GB" sz="3600" dirty="0" smtClean="0"/>
          </a:p>
          <a:p>
            <a:pPr algn="ctr"/>
            <a:endParaRPr lang="en-GB" sz="2400" dirty="0"/>
          </a:p>
          <a:p>
            <a:pPr algn="ctr"/>
            <a:r>
              <a:rPr lang="en-GB" sz="2400" dirty="0" smtClean="0"/>
              <a:t>Singing hands also sing this so you can learn the Makaton too!</a:t>
            </a:r>
          </a:p>
          <a:p>
            <a:pPr algn="ctr"/>
            <a:endParaRPr lang="en-GB" sz="2800" dirty="0" smtClean="0"/>
          </a:p>
        </p:txBody>
      </p:sp>
    </p:spTree>
    <p:extLst>
      <p:ext uri="{BB962C8B-B14F-4D97-AF65-F5344CB8AC3E}">
        <p14:creationId xmlns:p14="http://schemas.microsoft.com/office/powerpoint/2010/main" val="274259921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868B4AF-EE4C-431A-A7EE-45473D10A920}"/>
              </a:ext>
            </a:extLst>
          </p:cNvPr>
          <p:cNvSpPr txBox="1"/>
          <p:nvPr/>
        </p:nvSpPr>
        <p:spPr>
          <a:xfrm>
            <a:off x="647114" y="478302"/>
            <a:ext cx="10922034" cy="5856237"/>
          </a:xfrm>
          <a:prstGeom prst="rect">
            <a:avLst/>
          </a:prstGeom>
          <a:solidFill>
            <a:schemeClr val="bg1"/>
          </a:solidFill>
        </p:spPr>
        <p:txBody>
          <a:bodyPr wrap="square" rtlCol="0">
            <a:spAutoFit/>
          </a:bodyPr>
          <a:lstStyle/>
          <a:p>
            <a:endParaRPr lang="en-GB" dirty="0"/>
          </a:p>
        </p:txBody>
      </p:sp>
      <p:sp>
        <p:nvSpPr>
          <p:cNvPr id="5" name="Subtitle 2">
            <a:extLst>
              <a:ext uri="{FF2B5EF4-FFF2-40B4-BE49-F238E27FC236}">
                <a16:creationId xmlns:a16="http://schemas.microsoft.com/office/drawing/2014/main" id="{BA49008D-A4F0-48BE-85EA-6A91882B92D1}"/>
              </a:ext>
            </a:extLst>
          </p:cNvPr>
          <p:cNvSpPr txBox="1">
            <a:spLocks/>
          </p:cNvSpPr>
          <p:nvPr/>
        </p:nvSpPr>
        <p:spPr>
          <a:xfrm>
            <a:off x="2489981" y="523461"/>
            <a:ext cx="7212037" cy="120015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7800" u="sng" dirty="0" smtClean="0"/>
              <a:t>Activity 3</a:t>
            </a:r>
            <a:endParaRPr lang="en-GB" sz="4400" u="sng" dirty="0"/>
          </a:p>
        </p:txBody>
      </p:sp>
      <p:pic>
        <p:nvPicPr>
          <p:cNvPr id="6" name="Picture 5">
            <a:extLst>
              <a:ext uri="{FF2B5EF4-FFF2-40B4-BE49-F238E27FC236}">
                <a16:creationId xmlns:a16="http://schemas.microsoft.com/office/drawing/2014/main" id="{352EE6C5-D5C0-446D-8EB8-4B0421AD4BA6}"/>
              </a:ext>
            </a:extLst>
          </p:cNvPr>
          <p:cNvPicPr>
            <a:picLocks noChangeAspect="1"/>
          </p:cNvPicPr>
          <p:nvPr/>
        </p:nvPicPr>
        <p:blipFill rotWithShape="1">
          <a:blip r:embed="rId2"/>
          <a:srcRect l="2062" t="7407" r="1698" b="6878"/>
          <a:stretch/>
        </p:blipFill>
        <p:spPr>
          <a:xfrm>
            <a:off x="768350" y="2381250"/>
            <a:ext cx="10776536" cy="1178002"/>
          </a:xfrm>
          <a:prstGeom prst="rect">
            <a:avLst/>
          </a:prstGeom>
        </p:spPr>
      </p:pic>
    </p:spTree>
    <p:extLst>
      <p:ext uri="{BB962C8B-B14F-4D97-AF65-F5344CB8AC3E}">
        <p14:creationId xmlns:p14="http://schemas.microsoft.com/office/powerpoint/2010/main" val="2777417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1306E9D-1583-40EE-913A-91B071818B21}"/>
              </a:ext>
            </a:extLst>
          </p:cNvPr>
          <p:cNvSpPr>
            <a:spLocks noGrp="1"/>
          </p:cNvSpPr>
          <p:nvPr>
            <p:ph type="title"/>
          </p:nvPr>
        </p:nvSpPr>
        <p:spPr>
          <a:xfrm>
            <a:off x="838200" y="196313"/>
            <a:ext cx="10515600" cy="1325563"/>
          </a:xfrm>
          <a:solidFill>
            <a:srgbClr val="00B050"/>
          </a:solidFill>
        </p:spPr>
        <p:txBody>
          <a:bodyPr/>
          <a:lstStyle/>
          <a:p>
            <a:pPr algn="ctr"/>
            <a:r>
              <a:rPr lang="en-GB" u="sng" dirty="0"/>
              <a:t>Movement</a:t>
            </a:r>
          </a:p>
        </p:txBody>
      </p:sp>
      <p:pic>
        <p:nvPicPr>
          <p:cNvPr id="11266" name="Picture 2" descr="Image result for sing and grow">
            <a:extLst>
              <a:ext uri="{FF2B5EF4-FFF2-40B4-BE49-F238E27FC236}">
                <a16:creationId xmlns:a16="http://schemas.microsoft.com/office/drawing/2014/main" id="{D1371267-66C2-4A0D-84D9-ED99964BF7D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314" r="22039"/>
          <a:stretch/>
        </p:blipFill>
        <p:spPr bwMode="auto">
          <a:xfrm>
            <a:off x="1143000" y="4051523"/>
            <a:ext cx="1892300" cy="187739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5506CB0F-DFCC-440E-87C2-B001C3E9599C}"/>
              </a:ext>
            </a:extLst>
          </p:cNvPr>
          <p:cNvSpPr/>
          <p:nvPr/>
        </p:nvSpPr>
        <p:spPr>
          <a:xfrm>
            <a:off x="3263900" y="1826676"/>
            <a:ext cx="8191500" cy="3908762"/>
          </a:xfrm>
          <a:prstGeom prst="rect">
            <a:avLst/>
          </a:prstGeom>
        </p:spPr>
        <p:txBody>
          <a:bodyPr wrap="square">
            <a:spAutoFit/>
          </a:bodyPr>
          <a:lstStyle/>
          <a:p>
            <a:pPr algn="ctr"/>
            <a:r>
              <a:rPr lang="en-GB" sz="3200" b="1" dirty="0">
                <a:solidFill>
                  <a:srgbClr val="000000"/>
                </a:solidFill>
                <a:latin typeface="+mj-lt"/>
              </a:rPr>
              <a:t>Stretching</a:t>
            </a:r>
          </a:p>
          <a:p>
            <a:pPr algn="ctr"/>
            <a:r>
              <a:rPr lang="en-GB" dirty="0">
                <a:solidFill>
                  <a:srgbClr val="000000"/>
                </a:solidFill>
                <a:latin typeface="+mj-lt"/>
              </a:rPr>
              <a:t>Wherever possible spend lots of time moving, stretching, dancing and having fun! </a:t>
            </a:r>
          </a:p>
          <a:p>
            <a:pPr algn="ctr"/>
            <a:endParaRPr lang="en-GB" dirty="0">
              <a:solidFill>
                <a:srgbClr val="000000"/>
              </a:solidFill>
              <a:latin typeface="+mj-lt"/>
            </a:endParaRPr>
          </a:p>
          <a:p>
            <a:pPr algn="ctr"/>
            <a:r>
              <a:rPr lang="en-GB" dirty="0">
                <a:solidFill>
                  <a:srgbClr val="000000"/>
                </a:solidFill>
                <a:latin typeface="+mj-lt"/>
              </a:rPr>
              <a:t>At school we have lots of time using various pieces of equipment and on the mats. Whilst on the mats we enjoy playing instruments, exploring sensory objects and lights and playing games together. </a:t>
            </a:r>
          </a:p>
          <a:p>
            <a:pPr algn="ctr"/>
            <a:endParaRPr lang="en-GB" dirty="0">
              <a:solidFill>
                <a:srgbClr val="000000"/>
              </a:solidFill>
              <a:latin typeface="+mj-lt"/>
            </a:endParaRPr>
          </a:p>
          <a:p>
            <a:pPr algn="ctr"/>
            <a:r>
              <a:rPr lang="en-GB" dirty="0">
                <a:solidFill>
                  <a:srgbClr val="000000"/>
                </a:solidFill>
                <a:latin typeface="+mj-lt"/>
              </a:rPr>
              <a:t>We always begin our school day with a song called ‘Busy Body</a:t>
            </a:r>
            <a:r>
              <a:rPr lang="en-GB" dirty="0" smtClean="0">
                <a:solidFill>
                  <a:srgbClr val="000000"/>
                </a:solidFill>
                <a:latin typeface="+mj-lt"/>
              </a:rPr>
              <a:t>’/PhysiBods </a:t>
            </a:r>
            <a:r>
              <a:rPr lang="en-GB" dirty="0">
                <a:solidFill>
                  <a:srgbClr val="000000"/>
                </a:solidFill>
                <a:latin typeface="+mj-lt"/>
              </a:rPr>
              <a:t>as part of our morning routine. Please enjoy this at home and stretch each part of your body along with the song and with family. </a:t>
            </a:r>
          </a:p>
          <a:p>
            <a:pPr algn="ctr"/>
            <a:endParaRPr lang="en-GB" dirty="0">
              <a:solidFill>
                <a:srgbClr val="000000"/>
              </a:solidFill>
              <a:latin typeface="+mj-lt"/>
            </a:endParaRPr>
          </a:p>
          <a:p>
            <a:pPr algn="ctr"/>
            <a:r>
              <a:rPr lang="en-GB" dirty="0">
                <a:solidFill>
                  <a:srgbClr val="000000"/>
                </a:solidFill>
                <a:latin typeface="+mj-lt"/>
              </a:rPr>
              <a:t>You will be able to find the song on </a:t>
            </a:r>
            <a:r>
              <a:rPr lang="en-GB" dirty="0" err="1">
                <a:solidFill>
                  <a:srgbClr val="000000"/>
                </a:solidFill>
                <a:latin typeface="+mj-lt"/>
              </a:rPr>
              <a:t>youtube</a:t>
            </a:r>
            <a:r>
              <a:rPr lang="en-GB" dirty="0">
                <a:solidFill>
                  <a:srgbClr val="000000"/>
                </a:solidFill>
                <a:latin typeface="+mj-lt"/>
              </a:rPr>
              <a:t>. It’s called ‘Busy Body’ by ‘Sing and Grow’. The link to song is </a:t>
            </a:r>
            <a:r>
              <a:rPr lang="en-GB" dirty="0">
                <a:hlinkClick r:id="rId3"/>
              </a:rPr>
              <a:t>https://www.youtube.com/watch?v=TOAcdbDFjGo</a:t>
            </a:r>
            <a:r>
              <a:rPr lang="en-GB" dirty="0"/>
              <a:t>.</a:t>
            </a:r>
          </a:p>
        </p:txBody>
      </p:sp>
    </p:spTree>
    <p:extLst>
      <p:ext uri="{BB962C8B-B14F-4D97-AF65-F5344CB8AC3E}">
        <p14:creationId xmlns:p14="http://schemas.microsoft.com/office/powerpoint/2010/main" val="32225177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CEA7379-9568-462D-B085-97E88686A315}"/>
              </a:ext>
            </a:extLst>
          </p:cNvPr>
          <p:cNvSpPr>
            <a:spLocks noGrp="1"/>
          </p:cNvSpPr>
          <p:nvPr>
            <p:ph type="title"/>
          </p:nvPr>
        </p:nvSpPr>
        <p:spPr>
          <a:xfrm>
            <a:off x="838200" y="196313"/>
            <a:ext cx="10515600" cy="1325563"/>
          </a:xfrm>
          <a:solidFill>
            <a:srgbClr val="00B0F0"/>
          </a:solidFill>
        </p:spPr>
        <p:txBody>
          <a:bodyPr/>
          <a:lstStyle/>
          <a:p>
            <a:pPr algn="ctr"/>
            <a:r>
              <a:rPr lang="en-GB" b="1" u="sng" dirty="0" smtClean="0"/>
              <a:t>Activity 4</a:t>
            </a:r>
            <a:r>
              <a:rPr lang="en-GB" u="sng" dirty="0" smtClean="0"/>
              <a:t> Physibods</a:t>
            </a:r>
            <a:endParaRPr lang="en-GB" u="sng" dirty="0"/>
          </a:p>
        </p:txBody>
      </p:sp>
      <p:sp>
        <p:nvSpPr>
          <p:cNvPr id="5" name="Rectangle 4">
            <a:extLst>
              <a:ext uri="{FF2B5EF4-FFF2-40B4-BE49-F238E27FC236}">
                <a16:creationId xmlns:a16="http://schemas.microsoft.com/office/drawing/2014/main" id="{0E8279D1-3E2D-4671-816F-7EA3FC87D4E8}"/>
              </a:ext>
            </a:extLst>
          </p:cNvPr>
          <p:cNvSpPr/>
          <p:nvPr/>
        </p:nvSpPr>
        <p:spPr>
          <a:xfrm>
            <a:off x="749300" y="1788576"/>
            <a:ext cx="10515600" cy="4708981"/>
          </a:xfrm>
          <a:prstGeom prst="rect">
            <a:avLst/>
          </a:prstGeom>
        </p:spPr>
        <p:txBody>
          <a:bodyPr wrap="square">
            <a:spAutoFit/>
          </a:bodyPr>
          <a:lstStyle/>
          <a:p>
            <a:pPr algn="just"/>
            <a:r>
              <a:rPr lang="en-GB" b="1" dirty="0" err="1" smtClean="0"/>
              <a:t>Physibods</a:t>
            </a:r>
            <a:r>
              <a:rPr lang="en-GB" dirty="0"/>
              <a:t>’ uses voice tone with music to support body and sensory awareness through music and physiotherapy. This </a:t>
            </a:r>
            <a:r>
              <a:rPr lang="en-GB" dirty="0" smtClean="0"/>
              <a:t>is a real </a:t>
            </a:r>
            <a:r>
              <a:rPr lang="en-GB" dirty="0"/>
              <a:t>hit with some children if they like the sounds and lots of parts to it so you could do the wake up bit with one/2 parts chosen, working towards doing more bits if they like it</a:t>
            </a:r>
            <a:r>
              <a:rPr lang="en-GB" dirty="0" smtClean="0"/>
              <a:t>.</a:t>
            </a:r>
          </a:p>
          <a:p>
            <a:pPr algn="just"/>
            <a:endParaRPr lang="en-GB" dirty="0" smtClean="0"/>
          </a:p>
          <a:p>
            <a:pPr algn="just"/>
            <a:r>
              <a:rPr lang="en-GB" dirty="0" smtClean="0">
                <a:hlinkClick r:id="rId2"/>
              </a:rPr>
              <a:t>https</a:t>
            </a:r>
            <a:r>
              <a:rPr lang="en-GB" dirty="0">
                <a:hlinkClick r:id="rId2"/>
              </a:rPr>
              <a:t>://</a:t>
            </a:r>
            <a:r>
              <a:rPr lang="en-GB" dirty="0" smtClean="0">
                <a:hlinkClick r:id="rId2"/>
              </a:rPr>
              <a:t>www.youtube.com/watch?v=7TmvZ7AYMpM</a:t>
            </a:r>
            <a:endParaRPr lang="en-GB" dirty="0" smtClean="0"/>
          </a:p>
          <a:p>
            <a:pPr algn="just"/>
            <a:endParaRPr lang="en-GB" dirty="0" smtClean="0"/>
          </a:p>
          <a:p>
            <a:pPr algn="just"/>
            <a:endParaRPr lang="en-GB" sz="3200" b="1" dirty="0">
              <a:solidFill>
                <a:srgbClr val="000000"/>
              </a:solidFill>
              <a:latin typeface="+mj-lt"/>
            </a:endParaRPr>
          </a:p>
          <a:p>
            <a:pPr algn="just"/>
            <a:endParaRPr lang="en-GB" sz="3200" b="1" dirty="0" smtClean="0">
              <a:solidFill>
                <a:srgbClr val="000000"/>
              </a:solidFill>
              <a:latin typeface="+mj-lt"/>
            </a:endParaRPr>
          </a:p>
          <a:p>
            <a:pPr algn="ctr"/>
            <a:endParaRPr lang="en-GB" sz="3200" b="1" dirty="0" smtClean="0">
              <a:solidFill>
                <a:srgbClr val="000000"/>
              </a:solidFill>
              <a:latin typeface="+mj-lt"/>
            </a:endParaRPr>
          </a:p>
          <a:p>
            <a:pPr algn="ctr"/>
            <a:endParaRPr lang="en-GB" sz="3200" b="1" dirty="0">
              <a:solidFill>
                <a:srgbClr val="000000"/>
              </a:solidFill>
              <a:latin typeface="+mj-lt"/>
            </a:endParaRPr>
          </a:p>
          <a:p>
            <a:pPr algn="ctr"/>
            <a:endParaRPr lang="en-GB" sz="3200" b="1" dirty="0" smtClean="0">
              <a:solidFill>
                <a:srgbClr val="000000"/>
              </a:solidFill>
              <a:latin typeface="+mj-lt"/>
            </a:endParaRPr>
          </a:p>
          <a:p>
            <a:pPr algn="ctr"/>
            <a:endParaRPr lang="en-GB" sz="3200" b="1" dirty="0">
              <a:solidFill>
                <a:srgbClr val="000000"/>
              </a:solidFill>
              <a:latin typeface="+mj-lt"/>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04640" y="3429000"/>
            <a:ext cx="3854027" cy="2890520"/>
          </a:xfrm>
          <a:prstGeom prst="rect">
            <a:avLst/>
          </a:prstGeom>
        </p:spPr>
      </p:pic>
    </p:spTree>
    <p:extLst>
      <p:ext uri="{BB962C8B-B14F-4D97-AF65-F5344CB8AC3E}">
        <p14:creationId xmlns:p14="http://schemas.microsoft.com/office/powerpoint/2010/main" val="7546556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1A88B-06E4-49C3-B75F-D24B407E86EA}"/>
              </a:ext>
            </a:extLst>
          </p:cNvPr>
          <p:cNvSpPr>
            <a:spLocks noGrp="1"/>
          </p:cNvSpPr>
          <p:nvPr>
            <p:ph type="title"/>
          </p:nvPr>
        </p:nvSpPr>
        <p:spPr>
          <a:xfrm>
            <a:off x="838200" y="196313"/>
            <a:ext cx="10515600" cy="1325563"/>
          </a:xfrm>
          <a:solidFill>
            <a:srgbClr val="00B050"/>
          </a:solidFill>
        </p:spPr>
        <p:txBody>
          <a:bodyPr/>
          <a:lstStyle/>
          <a:p>
            <a:pPr algn="ctr"/>
            <a:r>
              <a:rPr lang="en-GB" b="1" u="sng" dirty="0" smtClean="0"/>
              <a:t>Activity 5 - Dough Disco</a:t>
            </a:r>
            <a:endParaRPr lang="en-GB" b="1" u="sng" dirty="0"/>
          </a:p>
        </p:txBody>
      </p:sp>
      <p:sp>
        <p:nvSpPr>
          <p:cNvPr id="4" name="Rectangle 3">
            <a:extLst>
              <a:ext uri="{FF2B5EF4-FFF2-40B4-BE49-F238E27FC236}">
                <a16:creationId xmlns:a16="http://schemas.microsoft.com/office/drawing/2014/main" id="{B8B16953-4D4F-4D20-9449-3A69716D27C2}"/>
              </a:ext>
            </a:extLst>
          </p:cNvPr>
          <p:cNvSpPr/>
          <p:nvPr/>
        </p:nvSpPr>
        <p:spPr>
          <a:xfrm>
            <a:off x="708072" y="1134498"/>
            <a:ext cx="10775851" cy="523220"/>
          </a:xfrm>
          <a:prstGeom prst="rect">
            <a:avLst/>
          </a:prstGeom>
        </p:spPr>
        <p:txBody>
          <a:bodyPr wrap="square">
            <a:spAutoFit/>
          </a:bodyPr>
          <a:lstStyle/>
          <a:p>
            <a:endParaRPr lang="en-GB" sz="2800" b="0" i="0" u="none" strike="noStrike" baseline="0" dirty="0">
              <a:solidFill>
                <a:srgbClr val="000000"/>
              </a:solidFill>
              <a:latin typeface="+mj-lt"/>
            </a:endParaRPr>
          </a:p>
        </p:txBody>
      </p:sp>
      <p:sp>
        <p:nvSpPr>
          <p:cNvPr id="7" name="Title 1">
            <a:extLst>
              <a:ext uri="{FF2B5EF4-FFF2-40B4-BE49-F238E27FC236}">
                <a16:creationId xmlns:a16="http://schemas.microsoft.com/office/drawing/2014/main" id="{F27A843D-DDC6-4690-8B1E-028BC9EB6A88}"/>
              </a:ext>
            </a:extLst>
          </p:cNvPr>
          <p:cNvSpPr txBox="1">
            <a:spLocks/>
          </p:cNvSpPr>
          <p:nvPr/>
        </p:nvSpPr>
        <p:spPr>
          <a:xfrm>
            <a:off x="478298" y="2054355"/>
            <a:ext cx="11235397" cy="4259359"/>
          </a:xfrm>
          <a:prstGeom prst="rect">
            <a:avLst/>
          </a:prstGeom>
          <a:noFill/>
        </p:spPr>
        <p:txBody>
          <a:bodyPr vert="horz" lIns="91440" tIns="45720" rIns="91440" bIns="45720" rtlCol="0" anchor="ctr">
            <a:normAutofit fontScale="8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GB" sz="3000" b="1" dirty="0" smtClean="0">
                <a:latin typeface="Comic Sans MS" panose="030F0702030302020204" pitchFamily="66" charset="0"/>
              </a:rPr>
              <a:t>This term we are going to have more fun with Dough disco this helps to improve fine muscle control. First have fun making any type of dough you can, if you are not keen use a sensory squeezy ball or partially blown up balloons. Add a safe scent</a:t>
            </a:r>
            <a:r>
              <a:rPr lang="en-GB" sz="3900" b="1" dirty="0" smtClean="0">
                <a:latin typeface="Comic Sans MS" panose="030F0702030302020204" pitchFamily="66" charset="0"/>
              </a:rPr>
              <a:t>…</a:t>
            </a:r>
          </a:p>
          <a:p>
            <a:pPr algn="just"/>
            <a:endParaRPr lang="en-GB" sz="2900" b="1" dirty="0"/>
          </a:p>
          <a:p>
            <a:pPr algn="just"/>
            <a:r>
              <a:rPr lang="en-GB" sz="3000" b="1" dirty="0" smtClean="0"/>
              <a:t>Some children like to watch the images whilst you help them squeeze, squash…make dough/use flour and water mix/put flour in a double balloon/stress ball</a:t>
            </a:r>
            <a:endParaRPr lang="en-GB" sz="3900" b="1" dirty="0" smtClean="0"/>
          </a:p>
          <a:p>
            <a:pPr algn="just"/>
            <a:endParaRPr lang="en-GB" sz="3200" b="1" dirty="0"/>
          </a:p>
          <a:p>
            <a:pPr algn="just"/>
            <a:r>
              <a:rPr lang="en-GB" sz="3000" b="1" dirty="0" smtClean="0"/>
              <a:t>Check these out:</a:t>
            </a:r>
            <a:endParaRPr lang="en-GB" sz="3000" b="1" dirty="0"/>
          </a:p>
          <a:p>
            <a:pPr algn="just"/>
            <a:r>
              <a:rPr lang="en-GB" sz="2600" b="1" dirty="0">
                <a:hlinkClick r:id="rId2"/>
              </a:rPr>
              <a:t>https://</a:t>
            </a:r>
            <a:r>
              <a:rPr lang="en-GB" sz="2600" b="1" dirty="0" smtClean="0">
                <a:hlinkClick r:id="rId2"/>
              </a:rPr>
              <a:t>youtu.be/aAo2h36DVfA</a:t>
            </a:r>
            <a:r>
              <a:rPr lang="en-GB" sz="2600" b="1" dirty="0" smtClean="0"/>
              <a:t>    </a:t>
            </a:r>
            <a:r>
              <a:rPr lang="en-GB" sz="3000" b="1" dirty="0" smtClean="0"/>
              <a:t>- Row the boat, water ones and those who like baby    shark!</a:t>
            </a:r>
          </a:p>
          <a:p>
            <a:pPr algn="just"/>
            <a:endParaRPr lang="en-GB" sz="3000" b="1" dirty="0" smtClean="0"/>
          </a:p>
          <a:p>
            <a:pPr algn="just"/>
            <a:r>
              <a:rPr lang="en-GB" sz="2800" b="1" dirty="0">
                <a:hlinkClick r:id="rId3"/>
              </a:rPr>
              <a:t>https://</a:t>
            </a:r>
            <a:r>
              <a:rPr lang="en-GB" sz="2800" b="1" dirty="0" smtClean="0">
                <a:hlinkClick r:id="rId3"/>
              </a:rPr>
              <a:t>youtu.be/klwzwKTzjpg</a:t>
            </a:r>
            <a:r>
              <a:rPr lang="en-GB" sz="2800" b="1" dirty="0" smtClean="0"/>
              <a:t> </a:t>
            </a:r>
            <a:r>
              <a:rPr lang="en-GB" sz="3000" b="1" dirty="0" smtClean="0"/>
              <a:t>-  There’s hole in the bottom of the sea</a:t>
            </a:r>
          </a:p>
          <a:p>
            <a:pPr algn="just"/>
            <a:endParaRPr lang="en-GB" sz="3200" b="1" dirty="0" smtClean="0"/>
          </a:p>
          <a:p>
            <a:pPr algn="ctr"/>
            <a:endParaRPr lang="en-GB" sz="3200" b="1" dirty="0" smtClean="0"/>
          </a:p>
        </p:txBody>
      </p:sp>
    </p:spTree>
    <p:extLst>
      <p:ext uri="{BB962C8B-B14F-4D97-AF65-F5344CB8AC3E}">
        <p14:creationId xmlns:p14="http://schemas.microsoft.com/office/powerpoint/2010/main" val="26532841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1334FF-4CDE-4C41-B1BB-3704A430D385}"/>
              </a:ext>
            </a:extLst>
          </p:cNvPr>
          <p:cNvSpPr txBox="1"/>
          <p:nvPr/>
        </p:nvSpPr>
        <p:spPr>
          <a:xfrm>
            <a:off x="655822" y="504427"/>
            <a:ext cx="10922034" cy="5856237"/>
          </a:xfrm>
          <a:prstGeom prst="rect">
            <a:avLst/>
          </a:prstGeom>
          <a:solidFill>
            <a:schemeClr val="bg1"/>
          </a:solidFill>
        </p:spPr>
        <p:txBody>
          <a:bodyPr wrap="square" rtlCol="0">
            <a:spAutoFit/>
          </a:bodyPr>
          <a:lstStyle/>
          <a:p>
            <a:endParaRPr lang="en-GB" dirty="0"/>
          </a:p>
        </p:txBody>
      </p:sp>
      <p:sp>
        <p:nvSpPr>
          <p:cNvPr id="5" name="Subtitle 2">
            <a:extLst>
              <a:ext uri="{FF2B5EF4-FFF2-40B4-BE49-F238E27FC236}">
                <a16:creationId xmlns:a16="http://schemas.microsoft.com/office/drawing/2014/main" id="{C415645D-4529-4FAF-B9C3-2AAECE1F08C7}"/>
              </a:ext>
            </a:extLst>
          </p:cNvPr>
          <p:cNvSpPr txBox="1">
            <a:spLocks/>
          </p:cNvSpPr>
          <p:nvPr/>
        </p:nvSpPr>
        <p:spPr>
          <a:xfrm>
            <a:off x="1611087" y="593129"/>
            <a:ext cx="9570719" cy="1183420"/>
          </a:xfrm>
          <a:prstGeom prst="rect">
            <a:avLst/>
          </a:prstGeom>
        </p:spPr>
        <p:txBody>
          <a:bodyPr vert="horz" lIns="91440" tIns="45720" rIns="91440" bIns="45720" rtlCol="0">
            <a:normAutofit fontScale="3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7800" u="sng" dirty="0" smtClean="0"/>
              <a:t>Activity 6 – physical/Early Mathematics </a:t>
            </a:r>
            <a:endParaRPr lang="en-GB" sz="7800" u="sng" dirty="0"/>
          </a:p>
          <a:p>
            <a:endParaRPr lang="en-GB" sz="4400" u="sng" dirty="0" smtClean="0"/>
          </a:p>
          <a:p>
            <a:pPr algn="just"/>
            <a:r>
              <a:rPr lang="en-GB" sz="4400" dirty="0" smtClean="0"/>
              <a:t>We are exploring water, the language of fill/empty/all gone/more/ and also what we can do with bubbles – make them move fast/slow/get bigger. </a:t>
            </a:r>
            <a:endParaRPr lang="en-GB" sz="4400" dirty="0"/>
          </a:p>
        </p:txBody>
      </p:sp>
      <p:pic>
        <p:nvPicPr>
          <p:cNvPr id="6" name="Picture 5"/>
          <p:cNvPicPr>
            <a:picLocks noChangeAspect="1"/>
          </p:cNvPicPr>
          <p:nvPr/>
        </p:nvPicPr>
        <p:blipFill rotWithShape="1">
          <a:blip r:embed="rId2"/>
          <a:srcRect l="25017" t="23932" r="9415" b="8918"/>
          <a:stretch/>
        </p:blipFill>
        <p:spPr>
          <a:xfrm>
            <a:off x="2476656" y="1611086"/>
            <a:ext cx="8257678" cy="4595027"/>
          </a:xfrm>
          <a:prstGeom prst="rect">
            <a:avLst/>
          </a:prstGeom>
        </p:spPr>
      </p:pic>
    </p:spTree>
    <p:extLst>
      <p:ext uri="{BB962C8B-B14F-4D97-AF65-F5344CB8AC3E}">
        <p14:creationId xmlns:p14="http://schemas.microsoft.com/office/powerpoint/2010/main" val="209084698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5993" t="20413" r="12946" b="16407"/>
          <a:stretch/>
        </p:blipFill>
        <p:spPr>
          <a:xfrm>
            <a:off x="278675" y="0"/>
            <a:ext cx="11042456" cy="6426926"/>
          </a:xfrm>
          <a:prstGeom prst="rect">
            <a:avLst/>
          </a:prstGeom>
        </p:spPr>
      </p:pic>
    </p:spTree>
    <p:extLst>
      <p:ext uri="{BB962C8B-B14F-4D97-AF65-F5344CB8AC3E}">
        <p14:creationId xmlns:p14="http://schemas.microsoft.com/office/powerpoint/2010/main" val="9159347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1D42023-B8A5-4313-A7CE-412F68208BE2}"/>
              </a:ext>
            </a:extLst>
          </p:cNvPr>
          <p:cNvSpPr txBox="1"/>
          <p:nvPr/>
        </p:nvSpPr>
        <p:spPr>
          <a:xfrm>
            <a:off x="620988" y="460885"/>
            <a:ext cx="10922034" cy="5856237"/>
          </a:xfrm>
          <a:prstGeom prst="rect">
            <a:avLst/>
          </a:prstGeom>
          <a:solidFill>
            <a:schemeClr val="bg1"/>
          </a:solidFill>
        </p:spPr>
        <p:txBody>
          <a:bodyPr wrap="square" rtlCol="0">
            <a:spAutoFit/>
          </a:bodyPr>
          <a:lstStyle/>
          <a:p>
            <a:endParaRPr lang="en-GB" dirty="0"/>
          </a:p>
        </p:txBody>
      </p:sp>
      <p:sp>
        <p:nvSpPr>
          <p:cNvPr id="11" name="Subtitle 2">
            <a:extLst>
              <a:ext uri="{FF2B5EF4-FFF2-40B4-BE49-F238E27FC236}">
                <a16:creationId xmlns:a16="http://schemas.microsoft.com/office/drawing/2014/main" id="{8D019431-ED5B-4314-88A4-0B06F1101028}"/>
              </a:ext>
            </a:extLst>
          </p:cNvPr>
          <p:cNvSpPr txBox="1">
            <a:spLocks/>
          </p:cNvSpPr>
          <p:nvPr/>
        </p:nvSpPr>
        <p:spPr>
          <a:xfrm>
            <a:off x="2489981" y="523461"/>
            <a:ext cx="7212037" cy="120015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7800" u="sng" dirty="0" smtClean="0"/>
              <a:t>Activity 7</a:t>
            </a:r>
            <a:endParaRPr lang="en-GB" sz="7800" u="sng" dirty="0"/>
          </a:p>
          <a:p>
            <a:endParaRPr lang="en-GB" sz="4400" u="sng" dirty="0"/>
          </a:p>
        </p:txBody>
      </p:sp>
      <p:pic>
        <p:nvPicPr>
          <p:cNvPr id="3" name="Picture 2">
            <a:extLst>
              <a:ext uri="{FF2B5EF4-FFF2-40B4-BE49-F238E27FC236}">
                <a16:creationId xmlns:a16="http://schemas.microsoft.com/office/drawing/2014/main" id="{F5D58BF9-2423-4520-BA50-331572B846B1}"/>
              </a:ext>
            </a:extLst>
          </p:cNvPr>
          <p:cNvPicPr>
            <a:picLocks noChangeAspect="1"/>
          </p:cNvPicPr>
          <p:nvPr/>
        </p:nvPicPr>
        <p:blipFill rotWithShape="1">
          <a:blip r:embed="rId2"/>
          <a:srcRect l="2684" t="3297" r="59753" b="4690"/>
          <a:stretch/>
        </p:blipFill>
        <p:spPr>
          <a:xfrm>
            <a:off x="2489981" y="2133601"/>
            <a:ext cx="7428998" cy="2261937"/>
          </a:xfrm>
          <a:prstGeom prst="rect">
            <a:avLst/>
          </a:prstGeom>
        </p:spPr>
      </p:pic>
    </p:spTree>
    <p:extLst>
      <p:ext uri="{BB962C8B-B14F-4D97-AF65-F5344CB8AC3E}">
        <p14:creationId xmlns:p14="http://schemas.microsoft.com/office/powerpoint/2010/main" val="14293415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CEA7379-9568-462D-B085-97E88686A315}"/>
              </a:ext>
            </a:extLst>
          </p:cNvPr>
          <p:cNvSpPr>
            <a:spLocks noGrp="1"/>
          </p:cNvSpPr>
          <p:nvPr>
            <p:ph type="title"/>
          </p:nvPr>
        </p:nvSpPr>
        <p:spPr>
          <a:xfrm>
            <a:off x="838200" y="196313"/>
            <a:ext cx="10515600" cy="1325563"/>
          </a:xfrm>
          <a:solidFill>
            <a:srgbClr val="00B050"/>
          </a:solidFill>
        </p:spPr>
        <p:txBody>
          <a:bodyPr/>
          <a:lstStyle/>
          <a:p>
            <a:pPr algn="ctr"/>
            <a:r>
              <a:rPr lang="en-GB" u="sng" dirty="0"/>
              <a:t>Outdoor learning</a:t>
            </a:r>
          </a:p>
        </p:txBody>
      </p:sp>
      <p:sp>
        <p:nvSpPr>
          <p:cNvPr id="3" name="Rectangle 2">
            <a:extLst>
              <a:ext uri="{FF2B5EF4-FFF2-40B4-BE49-F238E27FC236}">
                <a16:creationId xmlns:a16="http://schemas.microsoft.com/office/drawing/2014/main" id="{EC0E95A4-E55E-44C2-B54A-5CD87B0C1608}"/>
              </a:ext>
            </a:extLst>
          </p:cNvPr>
          <p:cNvSpPr/>
          <p:nvPr/>
        </p:nvSpPr>
        <p:spPr>
          <a:xfrm>
            <a:off x="749300" y="1788576"/>
            <a:ext cx="10515600" cy="4524315"/>
          </a:xfrm>
          <a:prstGeom prst="rect">
            <a:avLst/>
          </a:prstGeom>
        </p:spPr>
        <p:txBody>
          <a:bodyPr wrap="square">
            <a:spAutoFit/>
          </a:bodyPr>
          <a:lstStyle/>
          <a:p>
            <a:pPr algn="ctr"/>
            <a:r>
              <a:rPr lang="en-GB" b="1" dirty="0">
                <a:solidFill>
                  <a:srgbClr val="000000"/>
                </a:solidFill>
                <a:latin typeface="+mj-lt"/>
              </a:rPr>
              <a:t>If you have access to an outdoor space and it is safe to do so then enjoy being outside, get some fresh air and explore!</a:t>
            </a:r>
          </a:p>
          <a:p>
            <a:pPr algn="ctr"/>
            <a:endParaRPr lang="en-GB" b="1" dirty="0">
              <a:solidFill>
                <a:srgbClr val="000000"/>
              </a:solidFill>
              <a:latin typeface="+mj-lt"/>
            </a:endParaRPr>
          </a:p>
          <a:p>
            <a:pPr algn="ctr"/>
            <a:r>
              <a:rPr lang="en-GB" dirty="0">
                <a:solidFill>
                  <a:srgbClr val="000000"/>
                </a:solidFill>
                <a:latin typeface="+mj-lt"/>
              </a:rPr>
              <a:t>Some idea’s for things to do outside:</a:t>
            </a:r>
          </a:p>
          <a:p>
            <a:pPr marL="342900" indent="-342900" algn="ctr">
              <a:buAutoNum type="arabicPeriod"/>
            </a:pPr>
            <a:r>
              <a:rPr lang="en-GB" dirty="0">
                <a:solidFill>
                  <a:srgbClr val="000000"/>
                </a:solidFill>
                <a:latin typeface="+mj-lt"/>
              </a:rPr>
              <a:t>Collect things from the outdoors e.g. leaves, sticks etc – can you use them to make a </a:t>
            </a:r>
            <a:r>
              <a:rPr lang="en-GB" dirty="0" smtClean="0">
                <a:solidFill>
                  <a:srgbClr val="000000"/>
                </a:solidFill>
                <a:latin typeface="+mj-lt"/>
              </a:rPr>
              <a:t>collage/shaky sound tub?</a:t>
            </a:r>
            <a:endParaRPr lang="en-GB" dirty="0">
              <a:solidFill>
                <a:srgbClr val="000000"/>
              </a:solidFill>
              <a:latin typeface="+mj-lt"/>
            </a:endParaRPr>
          </a:p>
          <a:p>
            <a:pPr marL="342900" indent="-342900" algn="ctr">
              <a:buAutoNum type="arabicPeriod"/>
            </a:pPr>
            <a:r>
              <a:rPr lang="en-GB" dirty="0" smtClean="0">
                <a:solidFill>
                  <a:srgbClr val="000000"/>
                </a:solidFill>
                <a:latin typeface="+mj-lt"/>
              </a:rPr>
              <a:t>Ride on toys/adapted bikes - Can </a:t>
            </a:r>
            <a:r>
              <a:rPr lang="en-GB" dirty="0">
                <a:solidFill>
                  <a:srgbClr val="000000"/>
                </a:solidFill>
                <a:latin typeface="+mj-lt"/>
              </a:rPr>
              <a:t>you practice your driving? With some support from an adult at home set up some obstacles, can you drive around them?</a:t>
            </a:r>
          </a:p>
          <a:p>
            <a:pPr marL="342900" indent="-342900" algn="ctr">
              <a:buAutoNum type="arabicPeriod"/>
            </a:pPr>
            <a:r>
              <a:rPr lang="en-GB" dirty="0">
                <a:solidFill>
                  <a:srgbClr val="000000"/>
                </a:solidFill>
                <a:latin typeface="+mj-lt"/>
              </a:rPr>
              <a:t>What can you see? Look all around your </a:t>
            </a:r>
            <a:r>
              <a:rPr lang="en-GB" dirty="0" smtClean="0">
                <a:solidFill>
                  <a:srgbClr val="000000"/>
                </a:solidFill>
                <a:latin typeface="+mj-lt"/>
              </a:rPr>
              <a:t>garden/safe nearby space, </a:t>
            </a:r>
            <a:r>
              <a:rPr lang="en-GB" dirty="0">
                <a:solidFill>
                  <a:srgbClr val="000000"/>
                </a:solidFill>
                <a:latin typeface="+mj-lt"/>
              </a:rPr>
              <a:t>what can you find</a:t>
            </a:r>
            <a:r>
              <a:rPr lang="en-GB" dirty="0" smtClean="0">
                <a:solidFill>
                  <a:srgbClr val="000000"/>
                </a:solidFill>
                <a:latin typeface="+mj-lt"/>
              </a:rPr>
              <a:t>? Smell? Make a tub to explore. </a:t>
            </a:r>
            <a:endParaRPr lang="en-GB" dirty="0">
              <a:solidFill>
                <a:srgbClr val="000000"/>
              </a:solidFill>
              <a:latin typeface="+mj-lt"/>
            </a:endParaRPr>
          </a:p>
          <a:p>
            <a:pPr marL="342900" indent="-342900" algn="ctr">
              <a:buAutoNum type="arabicPeriod"/>
            </a:pPr>
            <a:r>
              <a:rPr lang="en-GB" dirty="0">
                <a:solidFill>
                  <a:srgbClr val="000000"/>
                </a:solidFill>
                <a:latin typeface="+mj-lt"/>
              </a:rPr>
              <a:t>Take pictures – can you use an </a:t>
            </a:r>
            <a:r>
              <a:rPr lang="en-GB" dirty="0" err="1">
                <a:solidFill>
                  <a:srgbClr val="000000"/>
                </a:solidFill>
                <a:latin typeface="+mj-lt"/>
              </a:rPr>
              <a:t>ipad</a:t>
            </a:r>
            <a:r>
              <a:rPr lang="en-GB" dirty="0">
                <a:solidFill>
                  <a:srgbClr val="000000"/>
                </a:solidFill>
                <a:latin typeface="+mj-lt"/>
              </a:rPr>
              <a:t>/phone to take pictures outside?</a:t>
            </a:r>
          </a:p>
          <a:p>
            <a:pPr marL="342900" indent="-342900" algn="ctr">
              <a:buAutoNum type="arabicPeriod"/>
            </a:pPr>
            <a:r>
              <a:rPr lang="en-GB" dirty="0">
                <a:solidFill>
                  <a:srgbClr val="000000"/>
                </a:solidFill>
                <a:latin typeface="+mj-lt"/>
              </a:rPr>
              <a:t>Talk about the weather – can you choose is it ‘hot’ or ‘cold’ – If you use a VOCA can you find words to discuss the weather? </a:t>
            </a:r>
            <a:endParaRPr lang="en-GB" dirty="0" smtClean="0">
              <a:solidFill>
                <a:srgbClr val="000000"/>
              </a:solidFill>
              <a:latin typeface="+mj-lt"/>
            </a:endParaRPr>
          </a:p>
          <a:p>
            <a:pPr marL="342900" indent="-342900" algn="ctr">
              <a:buAutoNum type="arabicPeriod"/>
            </a:pPr>
            <a:r>
              <a:rPr lang="en-GB" dirty="0" smtClean="0">
                <a:solidFill>
                  <a:srgbClr val="000000"/>
                </a:solidFill>
                <a:latin typeface="+mj-lt"/>
              </a:rPr>
              <a:t>If the weather is ok put activity arches outside, explore texture and items blowing on your face</a:t>
            </a:r>
            <a:endParaRPr lang="en-GB" dirty="0">
              <a:solidFill>
                <a:srgbClr val="000000"/>
              </a:solidFill>
              <a:latin typeface="+mj-lt"/>
            </a:endParaRPr>
          </a:p>
          <a:p>
            <a:pPr marL="342900" indent="-342900" algn="ctr">
              <a:buAutoNum type="arabicPeriod"/>
            </a:pPr>
            <a:r>
              <a:rPr lang="en-GB" dirty="0">
                <a:solidFill>
                  <a:srgbClr val="000000"/>
                </a:solidFill>
                <a:latin typeface="+mj-lt"/>
              </a:rPr>
              <a:t>Simply enjoy being outside and enjoy a walk</a:t>
            </a:r>
            <a:r>
              <a:rPr lang="en-GB" dirty="0" smtClean="0">
                <a:solidFill>
                  <a:srgbClr val="000000"/>
                </a:solidFill>
                <a:latin typeface="+mj-lt"/>
              </a:rPr>
              <a:t>!</a:t>
            </a:r>
          </a:p>
          <a:p>
            <a:pPr marL="342900" indent="-342900" algn="ctr">
              <a:buAutoNum type="arabicPeriod"/>
            </a:pPr>
            <a:r>
              <a:rPr lang="en-GB" dirty="0" smtClean="0">
                <a:solidFill>
                  <a:srgbClr val="000000"/>
                </a:solidFill>
                <a:latin typeface="+mj-lt"/>
              </a:rPr>
              <a:t>Bubbles </a:t>
            </a:r>
            <a:endParaRPr lang="en-GB" dirty="0">
              <a:solidFill>
                <a:srgbClr val="000000"/>
              </a:solidFill>
              <a:latin typeface="+mj-lt"/>
            </a:endParaRPr>
          </a:p>
        </p:txBody>
      </p:sp>
    </p:spTree>
    <p:extLst>
      <p:ext uri="{BB962C8B-B14F-4D97-AF65-F5344CB8AC3E}">
        <p14:creationId xmlns:p14="http://schemas.microsoft.com/office/powerpoint/2010/main" val="82191667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35655" y="241102"/>
            <a:ext cx="4681625" cy="6616898"/>
          </a:xfrm>
          <a:prstGeom prst="rect">
            <a:avLst/>
          </a:prstGeom>
        </p:spPr>
      </p:pic>
      <p:sp>
        <p:nvSpPr>
          <p:cNvPr id="3" name="TextBox 2"/>
          <p:cNvSpPr txBox="1"/>
          <p:nvPr/>
        </p:nvSpPr>
        <p:spPr>
          <a:xfrm>
            <a:off x="269966" y="2403565"/>
            <a:ext cx="3448594" cy="769441"/>
          </a:xfrm>
          <a:prstGeom prst="rect">
            <a:avLst/>
          </a:prstGeom>
          <a:ln w="57150">
            <a:solidFill>
              <a:srgbClr val="00B050"/>
            </a:solidFill>
          </a:ln>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en-GB" sz="4400" dirty="0" smtClean="0"/>
              <a:t>     Activity </a:t>
            </a:r>
            <a:r>
              <a:rPr lang="en-GB" sz="4400" dirty="0"/>
              <a:t>8</a:t>
            </a:r>
          </a:p>
        </p:txBody>
      </p:sp>
    </p:spTree>
    <p:extLst>
      <p:ext uri="{BB962C8B-B14F-4D97-AF65-F5344CB8AC3E}">
        <p14:creationId xmlns:p14="http://schemas.microsoft.com/office/powerpoint/2010/main" val="14812703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16875EF-8255-455D-9C5C-BD329BBA6939}"/>
              </a:ext>
            </a:extLst>
          </p:cNvPr>
          <p:cNvSpPr txBox="1"/>
          <p:nvPr/>
        </p:nvSpPr>
        <p:spPr>
          <a:xfrm>
            <a:off x="647114" y="478302"/>
            <a:ext cx="10922034" cy="5856237"/>
          </a:xfrm>
          <a:prstGeom prst="rect">
            <a:avLst/>
          </a:prstGeom>
          <a:solidFill>
            <a:schemeClr val="bg1"/>
          </a:solidFill>
        </p:spPr>
        <p:txBody>
          <a:bodyPr wrap="square" rtlCol="0">
            <a:spAutoFit/>
          </a:bodyPr>
          <a:lstStyle/>
          <a:p>
            <a:endParaRPr lang="en-GB" dirty="0"/>
          </a:p>
        </p:txBody>
      </p:sp>
      <p:sp>
        <p:nvSpPr>
          <p:cNvPr id="6" name="Subtitle 2">
            <a:extLst>
              <a:ext uri="{FF2B5EF4-FFF2-40B4-BE49-F238E27FC236}">
                <a16:creationId xmlns:a16="http://schemas.microsoft.com/office/drawing/2014/main" id="{5E5D6FF7-5892-4858-B2B5-7704253E40E3}"/>
              </a:ext>
            </a:extLst>
          </p:cNvPr>
          <p:cNvSpPr txBox="1">
            <a:spLocks/>
          </p:cNvSpPr>
          <p:nvPr/>
        </p:nvSpPr>
        <p:spPr>
          <a:xfrm>
            <a:off x="2489981" y="523461"/>
            <a:ext cx="7212037" cy="1200150"/>
          </a:xfrm>
          <a:prstGeom prst="rect">
            <a:avLst/>
          </a:prstGeom>
        </p:spPr>
        <p:txBody>
          <a:bodyPr vert="horz" lIns="91440" tIns="45720" rIns="91440" bIns="45720" rtlCol="0">
            <a:normAutofit fontScale="6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7800" u="sng" dirty="0" smtClean="0"/>
              <a:t>Activity 9 - Communication </a:t>
            </a:r>
            <a:endParaRPr lang="en-GB" sz="7800" u="sng" dirty="0"/>
          </a:p>
          <a:p>
            <a:endParaRPr lang="en-GB" sz="4400" u="sng" dirty="0"/>
          </a:p>
        </p:txBody>
      </p:sp>
      <p:pic>
        <p:nvPicPr>
          <p:cNvPr id="7" name="Picture 6">
            <a:extLst>
              <a:ext uri="{FF2B5EF4-FFF2-40B4-BE49-F238E27FC236}">
                <a16:creationId xmlns:a16="http://schemas.microsoft.com/office/drawing/2014/main" id="{ED8F645E-CB06-4115-B43F-254C38071CBD}"/>
              </a:ext>
            </a:extLst>
          </p:cNvPr>
          <p:cNvPicPr>
            <a:picLocks noChangeAspect="1"/>
          </p:cNvPicPr>
          <p:nvPr/>
        </p:nvPicPr>
        <p:blipFill rotWithShape="1">
          <a:blip r:embed="rId2"/>
          <a:srcRect l="3191" t="5348" r="10172" b="3292"/>
          <a:stretch/>
        </p:blipFill>
        <p:spPr>
          <a:xfrm>
            <a:off x="897026" y="2433101"/>
            <a:ext cx="10521248" cy="1638177"/>
          </a:xfrm>
          <a:prstGeom prst="rect">
            <a:avLst/>
          </a:prstGeom>
        </p:spPr>
      </p:pic>
    </p:spTree>
    <p:extLst>
      <p:ext uri="{BB962C8B-B14F-4D97-AF65-F5344CB8AC3E}">
        <p14:creationId xmlns:p14="http://schemas.microsoft.com/office/powerpoint/2010/main" val="204530202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4DE5D80-1745-401C-B3DB-2CAD2A9863B5}"/>
              </a:ext>
            </a:extLst>
          </p:cNvPr>
          <p:cNvSpPr>
            <a:spLocks noGrp="1"/>
          </p:cNvSpPr>
          <p:nvPr>
            <p:ph type="title"/>
          </p:nvPr>
        </p:nvSpPr>
        <p:spPr>
          <a:xfrm>
            <a:off x="195385" y="196313"/>
            <a:ext cx="11676183" cy="1325563"/>
          </a:xfrm>
          <a:solidFill>
            <a:srgbClr val="FFC000"/>
          </a:solidFill>
        </p:spPr>
        <p:txBody>
          <a:bodyPr>
            <a:normAutofit/>
          </a:bodyPr>
          <a:lstStyle/>
          <a:p>
            <a:pPr algn="ctr"/>
            <a:r>
              <a:rPr lang="en-GB" u="sng" dirty="0" smtClean="0"/>
              <a:t>Communication &amp; Interaction - </a:t>
            </a:r>
            <a:r>
              <a:rPr lang="en-GB" sz="4000" u="sng" dirty="0" smtClean="0"/>
              <a:t>Sensory stories </a:t>
            </a:r>
            <a:br>
              <a:rPr lang="en-GB" sz="4000" u="sng" dirty="0" smtClean="0"/>
            </a:br>
            <a:r>
              <a:rPr lang="en-GB" sz="2800" dirty="0" smtClean="0"/>
              <a:t>I have sent you my focus story separately with prompts – Polar Bear - enjoy </a:t>
            </a:r>
            <a:endParaRPr lang="en-GB" sz="4000" dirty="0"/>
          </a:p>
        </p:txBody>
      </p:sp>
      <p:sp>
        <p:nvSpPr>
          <p:cNvPr id="5" name="Rectangle 4">
            <a:extLst>
              <a:ext uri="{FF2B5EF4-FFF2-40B4-BE49-F238E27FC236}">
                <a16:creationId xmlns:a16="http://schemas.microsoft.com/office/drawing/2014/main" id="{8CF695FA-7A92-4857-81D1-D6979B9CFFEA}"/>
              </a:ext>
            </a:extLst>
          </p:cNvPr>
          <p:cNvSpPr/>
          <p:nvPr/>
        </p:nvSpPr>
        <p:spPr>
          <a:xfrm>
            <a:off x="3746272" y="2112719"/>
            <a:ext cx="7607528" cy="4031873"/>
          </a:xfrm>
          <a:prstGeom prst="rect">
            <a:avLst/>
          </a:prstGeom>
        </p:spPr>
        <p:txBody>
          <a:bodyPr wrap="square">
            <a:spAutoFit/>
          </a:bodyPr>
          <a:lstStyle/>
          <a:p>
            <a:endParaRPr lang="en-GB" sz="2000" b="0" i="0" u="none" strike="noStrike" baseline="0" dirty="0">
              <a:solidFill>
                <a:srgbClr val="000000"/>
              </a:solidFill>
              <a:latin typeface="Tuffy"/>
            </a:endParaRPr>
          </a:p>
          <a:p>
            <a:pPr algn="ctr"/>
            <a:r>
              <a:rPr lang="en-GB" sz="3200" b="1" dirty="0">
                <a:solidFill>
                  <a:srgbClr val="000000"/>
                </a:solidFill>
                <a:latin typeface="+mj-lt"/>
              </a:rPr>
              <a:t>Choosing a story</a:t>
            </a:r>
          </a:p>
          <a:p>
            <a:pPr algn="ctr"/>
            <a:r>
              <a:rPr lang="en-GB" dirty="0">
                <a:solidFill>
                  <a:srgbClr val="000000"/>
                </a:solidFill>
                <a:latin typeface="+mj-lt"/>
              </a:rPr>
              <a:t>Try to find a story/book that has lots of repetition, actions and excitement to it</a:t>
            </a:r>
            <a:r>
              <a:rPr lang="en-GB" dirty="0" smtClean="0">
                <a:solidFill>
                  <a:srgbClr val="000000"/>
                </a:solidFill>
                <a:latin typeface="+mj-lt"/>
              </a:rPr>
              <a:t>. </a:t>
            </a:r>
            <a:endParaRPr lang="en-GB" dirty="0">
              <a:solidFill>
                <a:srgbClr val="000000"/>
              </a:solidFill>
              <a:latin typeface="+mj-lt"/>
            </a:endParaRPr>
          </a:p>
          <a:p>
            <a:pPr algn="ctr"/>
            <a:endParaRPr lang="en-GB" dirty="0">
              <a:solidFill>
                <a:srgbClr val="000000"/>
              </a:solidFill>
              <a:latin typeface="+mj-lt"/>
            </a:endParaRPr>
          </a:p>
          <a:p>
            <a:pPr algn="ctr"/>
            <a:r>
              <a:rPr lang="en-GB" dirty="0">
                <a:solidFill>
                  <a:srgbClr val="000000"/>
                </a:solidFill>
                <a:latin typeface="+mj-lt"/>
              </a:rPr>
              <a:t>In class we enjoy reading the same story over and over again so that we can really begin to understand it and anticipate what is going to happen next</a:t>
            </a:r>
            <a:r>
              <a:rPr lang="en-GB" dirty="0" smtClean="0">
                <a:solidFill>
                  <a:srgbClr val="000000"/>
                </a:solidFill>
                <a:latin typeface="+mj-lt"/>
              </a:rPr>
              <a:t>. In </a:t>
            </a:r>
            <a:r>
              <a:rPr lang="en-GB" b="1" dirty="0" smtClean="0">
                <a:solidFill>
                  <a:srgbClr val="000000"/>
                </a:solidFill>
                <a:latin typeface="+mj-lt"/>
              </a:rPr>
              <a:t>Little Acorns </a:t>
            </a:r>
            <a:r>
              <a:rPr lang="en-GB" dirty="0" smtClean="0">
                <a:solidFill>
                  <a:srgbClr val="000000"/>
                </a:solidFill>
                <a:latin typeface="+mj-lt"/>
              </a:rPr>
              <a:t>we like Soundplay books. </a:t>
            </a:r>
            <a:endParaRPr lang="en-GB" dirty="0">
              <a:solidFill>
                <a:srgbClr val="000000"/>
              </a:solidFill>
              <a:latin typeface="+mj-lt"/>
            </a:endParaRPr>
          </a:p>
          <a:p>
            <a:pPr algn="ctr"/>
            <a:endParaRPr lang="en-GB" dirty="0">
              <a:solidFill>
                <a:srgbClr val="000000"/>
              </a:solidFill>
              <a:latin typeface="+mj-lt"/>
            </a:endParaRPr>
          </a:p>
          <a:p>
            <a:pPr algn="ctr"/>
            <a:r>
              <a:rPr lang="en-GB" sz="2400" b="1" dirty="0" smtClean="0">
                <a:solidFill>
                  <a:srgbClr val="000000"/>
                </a:solidFill>
                <a:latin typeface="+mj-lt"/>
              </a:rPr>
              <a:t>TIP </a:t>
            </a:r>
            <a:r>
              <a:rPr lang="en-GB" dirty="0" smtClean="0">
                <a:solidFill>
                  <a:srgbClr val="000000"/>
                </a:solidFill>
                <a:latin typeface="+mj-lt"/>
              </a:rPr>
              <a:t>- Incorporate </a:t>
            </a:r>
            <a:r>
              <a:rPr lang="en-GB" dirty="0">
                <a:solidFill>
                  <a:srgbClr val="000000"/>
                </a:solidFill>
                <a:latin typeface="+mj-lt"/>
              </a:rPr>
              <a:t>lots of actions, signs and maybe even props to create a fun sensory story</a:t>
            </a:r>
            <a:r>
              <a:rPr lang="en-GB" dirty="0" smtClean="0">
                <a:solidFill>
                  <a:srgbClr val="000000"/>
                </a:solidFill>
                <a:latin typeface="+mj-lt"/>
              </a:rPr>
              <a:t>!</a:t>
            </a:r>
          </a:p>
          <a:p>
            <a:pPr algn="ctr"/>
            <a:r>
              <a:rPr lang="en-GB" dirty="0" smtClean="0">
                <a:solidFill>
                  <a:srgbClr val="000000"/>
                </a:solidFill>
                <a:latin typeface="+mj-lt"/>
              </a:rPr>
              <a:t>I have also enclosed our themed </a:t>
            </a:r>
            <a:r>
              <a:rPr lang="en-GB" b="1" dirty="0" smtClean="0">
                <a:solidFill>
                  <a:srgbClr val="000000"/>
                </a:solidFill>
                <a:latin typeface="+mj-lt"/>
              </a:rPr>
              <a:t>story </a:t>
            </a:r>
            <a:r>
              <a:rPr lang="en-GB" dirty="0" smtClean="0">
                <a:solidFill>
                  <a:srgbClr val="000000"/>
                </a:solidFill>
                <a:latin typeface="+mj-lt"/>
              </a:rPr>
              <a:t>to try…start off with just a few verses or exploring a few of the sensory props and gradually build it up. </a:t>
            </a:r>
            <a:endParaRPr lang="en-GB" dirty="0">
              <a:solidFill>
                <a:srgbClr val="000000"/>
              </a:solidFill>
              <a:latin typeface="+mj-lt"/>
            </a:endParaRPr>
          </a:p>
          <a:p>
            <a:pPr algn="ctr"/>
            <a:endParaRPr lang="en-GB" dirty="0">
              <a:solidFill>
                <a:srgbClr val="000000"/>
              </a:solidFill>
              <a:latin typeface="+mj-lt"/>
            </a:endParaRPr>
          </a:p>
        </p:txBody>
      </p:sp>
      <p:pic>
        <p:nvPicPr>
          <p:cNvPr id="9218" name="Picture 2" descr="Image result for books">
            <a:extLst>
              <a:ext uri="{FF2B5EF4-FFF2-40B4-BE49-F238E27FC236}">
                <a16:creationId xmlns:a16="http://schemas.microsoft.com/office/drawing/2014/main" id="{0D9A150D-89F3-4B7D-9A4C-9D598577897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6732" r="27505"/>
          <a:stretch/>
        </p:blipFill>
        <p:spPr bwMode="auto">
          <a:xfrm>
            <a:off x="1223890" y="1569182"/>
            <a:ext cx="2266817" cy="5092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244317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2391410" y="132080"/>
            <a:ext cx="7758430" cy="772477"/>
          </a:xfrm>
          <a:prstGeom prst="rect">
            <a:avLst/>
          </a:prstGeom>
          <a:solidFill>
            <a:schemeClr val="accent4"/>
          </a:solidFill>
          <a:ln w="9525">
            <a:solidFill>
              <a:schemeClr val="bg1"/>
            </a:solidFill>
            <a:miter lim="800000"/>
            <a:headEnd/>
            <a:tailEnd/>
          </a:ln>
        </p:spPr>
        <p:txBody>
          <a:bodyPr rot="0" vert="horz" wrap="square" lIns="91440" tIns="45720" rIns="91440" bIns="45720" anchor="t" anchorCtr="0">
            <a:noAutofit/>
          </a:bodyPr>
          <a:lstStyle/>
          <a:p>
            <a:pPr algn="ctr">
              <a:lnSpc>
                <a:spcPct val="115000"/>
              </a:lnSpc>
              <a:spcAft>
                <a:spcPts val="1000"/>
              </a:spcAft>
            </a:pPr>
            <a:r>
              <a:rPr lang="en-GB" sz="2800" dirty="0" smtClean="0">
                <a:latin typeface="Calibri" panose="020F0502020204030204" pitchFamily="34" charset="0"/>
                <a:ea typeface="Calibri" panose="020F0502020204030204" pitchFamily="34" charset="0"/>
                <a:cs typeface="Times New Roman" panose="02020603050405020304" pitchFamily="18" charset="0"/>
              </a:rPr>
              <a:t> Activity 10 - </a:t>
            </a:r>
            <a:r>
              <a:rPr lang="en-GB" sz="2800" b="1" dirty="0" smtClean="0">
                <a:latin typeface="Calibri" panose="020F0502020204030204" pitchFamily="34" charset="0"/>
                <a:ea typeface="Calibri" panose="020F0502020204030204" pitchFamily="34" charset="0"/>
                <a:cs typeface="Times New Roman" panose="02020603050405020304" pitchFamily="18" charset="0"/>
              </a:rPr>
              <a:t>Story massage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 Box 3"/>
          <p:cNvSpPr txBox="1"/>
          <p:nvPr/>
        </p:nvSpPr>
        <p:spPr>
          <a:xfrm>
            <a:off x="6421120" y="1473200"/>
            <a:ext cx="5421630" cy="1798320"/>
          </a:xfrm>
          <a:prstGeom prst="rect">
            <a:avLst/>
          </a:prstGeom>
          <a:noFill/>
          <a:ln w="571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just">
              <a:lnSpc>
                <a:spcPct val="107000"/>
              </a:lnSpc>
              <a:spcAft>
                <a:spcPts val="800"/>
              </a:spcAft>
            </a:pPr>
            <a:r>
              <a:rPr lang="en-GB" sz="2000" dirty="0" smtClean="0">
                <a:effectLst/>
                <a:latin typeface="Comic Sans MS" panose="030F0702030302020204" pitchFamily="66" charset="0"/>
                <a:ea typeface="Calibri" panose="020F0502020204030204" pitchFamily="34" charset="0"/>
                <a:cs typeface="Times New Roman" panose="02020603050405020304" pitchFamily="18" charset="0"/>
              </a:rPr>
              <a:t>In </a:t>
            </a:r>
            <a:r>
              <a:rPr lang="en-GB" sz="2000" dirty="0">
                <a:effectLst/>
                <a:latin typeface="Comic Sans MS" panose="030F0702030302020204" pitchFamily="66" charset="0"/>
                <a:ea typeface="Calibri" panose="020F0502020204030204" pitchFamily="34" charset="0"/>
                <a:cs typeface="Times New Roman" panose="02020603050405020304" pitchFamily="18" charset="0"/>
              </a:rPr>
              <a:t>‘Little Acorns’ we use story massage because it combines the benefits of positive touch with fun and creativity of words – whether this is as a story, rhyme or song. It’s great to do at home too! </a:t>
            </a:r>
            <a:endParaRPr lang="en-GB" sz="2000" dirty="0" smtClean="0">
              <a:effectLst/>
              <a:latin typeface="Comic Sans MS" panose="030F0702030302020204" pitchFamily="66" charset="0"/>
              <a:ea typeface="Calibri" panose="020F0502020204030204" pitchFamily="34" charset="0"/>
              <a:cs typeface="Times New Roman" panose="02020603050405020304" pitchFamily="18" charset="0"/>
            </a:endParaRPr>
          </a:p>
          <a:p>
            <a:pPr algn="just">
              <a:lnSpc>
                <a:spcPct val="107000"/>
              </a:lnSpc>
              <a:spcAft>
                <a:spcPts val="800"/>
              </a:spcAft>
            </a:pP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algn="just">
              <a:lnSpc>
                <a:spcPct val="107000"/>
              </a:lnSpc>
              <a:spcAft>
                <a:spcPts val="800"/>
              </a:spcAft>
            </a:pPr>
            <a:r>
              <a:rPr lang="en-GB" dirty="0">
                <a:latin typeface="+mj-lt"/>
              </a:rPr>
              <a:t>Ask your child if they consent to having story massage before you start. You could also ask them whether they would like their massage on a certain part of their body and if you think they like a particular move, you could ask them if they want more! </a:t>
            </a:r>
            <a:endParaRPr lang="en-GB" dirty="0" smtClean="0">
              <a:latin typeface="+mj-lt"/>
            </a:endParaRPr>
          </a:p>
          <a:p>
            <a:pPr algn="just">
              <a:lnSpc>
                <a:spcPct val="107000"/>
              </a:lnSpc>
              <a:spcAft>
                <a:spcPts val="800"/>
              </a:spcAft>
            </a:pPr>
            <a:r>
              <a:rPr lang="en-GB" b="1" dirty="0" smtClean="0">
                <a:latin typeface="+mj-lt"/>
              </a:rPr>
              <a:t>THE NEXT SLIDE SHOWS THE TOPIC ONES </a:t>
            </a:r>
            <a:endParaRPr lang="en-GB" b="1" dirty="0">
              <a:latin typeface="+mj-lt"/>
            </a:endParaRPr>
          </a:p>
          <a:p>
            <a:pPr algn="just">
              <a:lnSpc>
                <a:spcPct val="107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descr="Story Massage symbols key - Word (Product Activation Failed)"/>
          <p:cNvPicPr>
            <a:picLocks noChangeAspect="1"/>
          </p:cNvPicPr>
          <p:nvPr/>
        </p:nvPicPr>
        <p:blipFill rotWithShape="1">
          <a:blip r:embed="rId2">
            <a:extLst>
              <a:ext uri="{28A0092B-C50C-407E-A947-70E740481C1C}">
                <a14:useLocalDpi xmlns:a14="http://schemas.microsoft.com/office/drawing/2010/main" val="0"/>
              </a:ext>
            </a:extLst>
          </a:blip>
          <a:srcRect l="35399" t="22880" r="35806" b="29224"/>
          <a:stretch/>
        </p:blipFill>
        <p:spPr>
          <a:xfrm>
            <a:off x="396240" y="1021685"/>
            <a:ext cx="5866136" cy="5276245"/>
          </a:xfrm>
          <a:prstGeom prst="rect">
            <a:avLst/>
          </a:prstGeom>
        </p:spPr>
      </p:pic>
    </p:spTree>
    <p:extLst>
      <p:ext uri="{BB962C8B-B14F-4D97-AF65-F5344CB8AC3E}">
        <p14:creationId xmlns:p14="http://schemas.microsoft.com/office/powerpoint/2010/main" val="120685067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p:cNvPicPr>
            <a:picLocks noChangeAspect="1"/>
          </p:cNvPicPr>
          <p:nvPr/>
        </p:nvPicPr>
        <p:blipFill rotWithShape="1">
          <a:blip r:embed="rId2"/>
          <a:srcRect l="18736" t="11018" r="51303" b="12531"/>
          <a:stretch/>
        </p:blipFill>
        <p:spPr>
          <a:xfrm>
            <a:off x="231027" y="28892"/>
            <a:ext cx="4786449" cy="6828043"/>
          </a:xfrm>
          <a:prstGeom prst="rect">
            <a:avLst/>
          </a:prstGeom>
        </p:spPr>
      </p:pic>
      <p:pic>
        <p:nvPicPr>
          <p:cNvPr id="26" name="Picture 25"/>
          <p:cNvPicPr>
            <a:picLocks noChangeAspect="1"/>
          </p:cNvPicPr>
          <p:nvPr/>
        </p:nvPicPr>
        <p:blipFill rotWithShape="1">
          <a:blip r:embed="rId3"/>
          <a:srcRect l="32979" t="19439" r="34073" b="11496"/>
          <a:stretch/>
        </p:blipFill>
        <p:spPr>
          <a:xfrm>
            <a:off x="5361352" y="228657"/>
            <a:ext cx="5455139" cy="6432274"/>
          </a:xfrm>
          <a:prstGeom prst="rect">
            <a:avLst/>
          </a:prstGeom>
        </p:spPr>
      </p:pic>
    </p:spTree>
    <p:extLst>
      <p:ext uri="{BB962C8B-B14F-4D97-AF65-F5344CB8AC3E}">
        <p14:creationId xmlns:p14="http://schemas.microsoft.com/office/powerpoint/2010/main" val="90307413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19241"/>
          </a:xfrm>
          <a:solidFill>
            <a:schemeClr val="accent4"/>
          </a:solidFill>
        </p:spPr>
        <p:txBody>
          <a:bodyPr/>
          <a:lstStyle/>
          <a:p>
            <a:r>
              <a:rPr lang="en-GB" dirty="0" smtClean="0"/>
              <a:t>Activity 11 -  </a:t>
            </a:r>
            <a:r>
              <a:rPr lang="en-GB" b="1" dirty="0" smtClean="0"/>
              <a:t>Communication/Cognition Poem</a:t>
            </a:r>
            <a:r>
              <a:rPr lang="en-GB" dirty="0" smtClean="0"/>
              <a:t> </a:t>
            </a:r>
            <a:endParaRPr lang="en-GB" dirty="0"/>
          </a:p>
        </p:txBody>
      </p:sp>
      <p:pic>
        <p:nvPicPr>
          <p:cNvPr id="3" name="Picture 2"/>
          <p:cNvPicPr>
            <a:picLocks noChangeAspect="1"/>
          </p:cNvPicPr>
          <p:nvPr/>
        </p:nvPicPr>
        <p:blipFill rotWithShape="1">
          <a:blip r:embed="rId2"/>
          <a:srcRect l="20498" t="17987" r="6212" b="9006"/>
          <a:stretch/>
        </p:blipFill>
        <p:spPr>
          <a:xfrm>
            <a:off x="838200" y="1332411"/>
            <a:ext cx="10084526" cy="5399315"/>
          </a:xfrm>
          <a:prstGeom prst="rect">
            <a:avLst/>
          </a:prstGeom>
        </p:spPr>
      </p:pic>
    </p:spTree>
    <p:extLst>
      <p:ext uri="{BB962C8B-B14F-4D97-AF65-F5344CB8AC3E}">
        <p14:creationId xmlns:p14="http://schemas.microsoft.com/office/powerpoint/2010/main" val="1142357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4" name="TextBox 3"/>
          <p:cNvSpPr txBox="1"/>
          <p:nvPr/>
        </p:nvSpPr>
        <p:spPr>
          <a:xfrm>
            <a:off x="863600" y="619760"/>
            <a:ext cx="10474960" cy="5539978"/>
          </a:xfrm>
          <a:prstGeom prst="rect">
            <a:avLst/>
          </a:prstGeom>
          <a:solidFill>
            <a:schemeClr val="bg1"/>
          </a:solidFill>
          <a:ln>
            <a:solidFill>
              <a:schemeClr val="bg1"/>
            </a:solidFill>
          </a:ln>
        </p:spPr>
        <p:txBody>
          <a:bodyPr wrap="square" rtlCol="0">
            <a:spAutoFit/>
          </a:bodyPr>
          <a:lstStyle/>
          <a:p>
            <a:pPr algn="ctr"/>
            <a:r>
              <a:rPr lang="en-GB" sz="4800" dirty="0" smtClean="0"/>
              <a:t>Activity 12 – Early Mathematics</a:t>
            </a:r>
          </a:p>
          <a:p>
            <a:pPr fontAlgn="t"/>
            <a:r>
              <a:rPr lang="en-GB" u="sng" dirty="0"/>
              <a:t>Simple Water Play</a:t>
            </a:r>
            <a:endParaRPr lang="en-GB" dirty="0"/>
          </a:p>
          <a:p>
            <a:pPr fontAlgn="t"/>
            <a:r>
              <a:rPr lang="en-GB" dirty="0"/>
              <a:t>The best thing about water is it has a magnetic attraction to all of our pupils.  Find some sort of tub, fill it up and have fun with some of these water play </a:t>
            </a:r>
            <a:r>
              <a:rPr lang="en-GB" dirty="0" smtClean="0"/>
              <a:t>activities:</a:t>
            </a:r>
          </a:p>
          <a:p>
            <a:pPr fontAlgn="t"/>
            <a:r>
              <a:rPr lang="en-GB" dirty="0"/>
              <a:t> </a:t>
            </a:r>
          </a:p>
          <a:p>
            <a:pPr lvl="0" fontAlgn="t"/>
            <a:r>
              <a:rPr lang="en-GB" dirty="0"/>
              <a:t>Only water-  Just explore water with your hands and see what can be done with it.</a:t>
            </a:r>
          </a:p>
          <a:p>
            <a:pPr lvl="0" fontAlgn="t"/>
            <a:r>
              <a:rPr lang="en-GB" dirty="0"/>
              <a:t>Water and Ice- Explore water that is very cold!</a:t>
            </a:r>
          </a:p>
          <a:p>
            <a:pPr lvl="0" fontAlgn="t"/>
            <a:r>
              <a:rPr lang="en-GB" dirty="0"/>
              <a:t>Water and a Funnel- Pour water using different objects you may have at home.</a:t>
            </a:r>
          </a:p>
          <a:p>
            <a:pPr lvl="0" fontAlgn="t"/>
            <a:r>
              <a:rPr lang="en-GB" dirty="0"/>
              <a:t>Water and Fruit- Add cut up citrus fruits such as lemons and oranges to the water to create a different smell as your child plays.</a:t>
            </a:r>
          </a:p>
          <a:p>
            <a:pPr lvl="0" fontAlgn="t"/>
            <a:r>
              <a:rPr lang="en-GB" dirty="0"/>
              <a:t>Water and Milk Bottles- Make holes in plastic milk bottle cartons to pour water through.</a:t>
            </a:r>
          </a:p>
          <a:p>
            <a:pPr lvl="0" fontAlgn="t"/>
            <a:r>
              <a:rPr lang="en-GB" dirty="0"/>
              <a:t>Water and Foam Shapes/ Numbers/ Letters</a:t>
            </a:r>
          </a:p>
          <a:p>
            <a:pPr lvl="0" fontAlgn="t"/>
            <a:r>
              <a:rPr lang="en-GB" dirty="0"/>
              <a:t>Water and Sand- Fill your water table/tray with sand and then add water.</a:t>
            </a:r>
          </a:p>
          <a:p>
            <a:pPr lvl="0" fontAlgn="t"/>
            <a:r>
              <a:rPr lang="en-GB" dirty="0"/>
              <a:t>Water and Sponges- Have fun filling sponges making them heavy and squeezing the water out.</a:t>
            </a:r>
          </a:p>
          <a:p>
            <a:pPr lvl="0" fontAlgn="t"/>
            <a:r>
              <a:rPr lang="en-GB" dirty="0"/>
              <a:t>Water and Beach Toys- Use the bucket and spade </a:t>
            </a:r>
            <a:r>
              <a:rPr lang="en-GB" dirty="0" err="1"/>
              <a:t>etc</a:t>
            </a:r>
            <a:r>
              <a:rPr lang="en-GB" dirty="0"/>
              <a:t> in the water to pour and move the water.</a:t>
            </a:r>
          </a:p>
          <a:p>
            <a:pPr lvl="0" fontAlgn="t"/>
            <a:r>
              <a:rPr lang="en-GB" dirty="0"/>
              <a:t>Water and Small Toys- Bring some of your child's favourite toys into the water.</a:t>
            </a:r>
          </a:p>
          <a:p>
            <a:pPr lvl="0" fontAlgn="t"/>
            <a:r>
              <a:rPr lang="en-GB" dirty="0"/>
              <a:t>Water and Toothbrushes- Encourage your child to clean their toys with the toothbrushes.</a:t>
            </a:r>
          </a:p>
          <a:p>
            <a:endParaRPr lang="en-GB" dirty="0"/>
          </a:p>
        </p:txBody>
      </p:sp>
    </p:spTree>
    <p:extLst>
      <p:ext uri="{BB962C8B-B14F-4D97-AF65-F5344CB8AC3E}">
        <p14:creationId xmlns:p14="http://schemas.microsoft.com/office/powerpoint/2010/main" val="211870530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4" name="TextBox 3"/>
          <p:cNvSpPr txBox="1"/>
          <p:nvPr/>
        </p:nvSpPr>
        <p:spPr>
          <a:xfrm>
            <a:off x="445477" y="619760"/>
            <a:ext cx="10893083" cy="5262979"/>
          </a:xfrm>
          <a:prstGeom prst="rect">
            <a:avLst/>
          </a:prstGeom>
          <a:solidFill>
            <a:schemeClr val="bg1"/>
          </a:solidFill>
          <a:ln>
            <a:solidFill>
              <a:schemeClr val="bg1"/>
            </a:solidFill>
          </a:ln>
        </p:spPr>
        <p:txBody>
          <a:bodyPr wrap="square" rtlCol="0">
            <a:spAutoFit/>
          </a:bodyPr>
          <a:lstStyle/>
          <a:p>
            <a:pPr algn="ctr"/>
            <a:r>
              <a:rPr lang="en-GB" sz="4800" dirty="0" smtClean="0"/>
              <a:t>Activity  13 – Early Mathematics</a:t>
            </a:r>
          </a:p>
          <a:p>
            <a:pPr algn="ctr"/>
            <a:r>
              <a:rPr lang="en-GB" sz="2800" dirty="0" smtClean="0"/>
              <a:t>Can you make different playdough/slime/sand foam together at home:</a:t>
            </a:r>
          </a:p>
          <a:p>
            <a:pPr algn="ctr"/>
            <a:r>
              <a:rPr lang="en-GB" dirty="0" smtClean="0"/>
              <a:t>We </a:t>
            </a:r>
            <a:r>
              <a:rPr lang="en-GB" dirty="0"/>
              <a:t>like to experiment with a variety of textures and sensory </a:t>
            </a:r>
            <a:r>
              <a:rPr lang="en-GB" dirty="0" smtClean="0"/>
              <a:t>materials link to activity 17</a:t>
            </a:r>
            <a:endParaRPr lang="en-GB" sz="3600" dirty="0"/>
          </a:p>
          <a:p>
            <a:pPr fontAlgn="base"/>
            <a:endParaRPr lang="en-GB" dirty="0" smtClean="0"/>
          </a:p>
          <a:p>
            <a:pPr fontAlgn="base"/>
            <a:r>
              <a:rPr lang="en-GB" dirty="0" smtClean="0"/>
              <a:t>200ml of</a:t>
            </a:r>
            <a:r>
              <a:rPr lang="en-GB" dirty="0"/>
              <a:t> </a:t>
            </a:r>
            <a:r>
              <a:rPr lang="en-GB" b="1" u="sng" dirty="0">
                <a:hlinkClick r:id="rId2"/>
              </a:rPr>
              <a:t>shaving cream</a:t>
            </a:r>
            <a:endParaRPr lang="en-GB" dirty="0"/>
          </a:p>
          <a:p>
            <a:pPr fontAlgn="base"/>
            <a:r>
              <a:rPr lang="en-GB" dirty="0" smtClean="0"/>
              <a:t>3 cups </a:t>
            </a:r>
            <a:r>
              <a:rPr lang="en-GB" dirty="0"/>
              <a:t>of </a:t>
            </a:r>
            <a:r>
              <a:rPr lang="en-GB" b="1" u="sng" dirty="0">
                <a:solidFill>
                  <a:schemeClr val="accent1"/>
                </a:solidFill>
              </a:rPr>
              <a:t>clean play </a:t>
            </a:r>
            <a:r>
              <a:rPr lang="en-GB" b="1" u="sng" dirty="0" smtClean="0">
                <a:solidFill>
                  <a:schemeClr val="accent1"/>
                </a:solidFill>
              </a:rPr>
              <a:t>sand  </a:t>
            </a:r>
          </a:p>
          <a:p>
            <a:pPr fontAlgn="base"/>
            <a:endParaRPr lang="en-GB" b="1" u="sng" dirty="0">
              <a:solidFill>
                <a:schemeClr val="accent1"/>
              </a:solidFill>
            </a:endParaRPr>
          </a:p>
          <a:p>
            <a:pPr fontAlgn="base"/>
            <a:r>
              <a:rPr lang="en-GB" dirty="0"/>
              <a:t>Gradually add the shaving </a:t>
            </a:r>
            <a:r>
              <a:rPr lang="en-GB" dirty="0" smtClean="0"/>
              <a:t>cream</a:t>
            </a:r>
          </a:p>
          <a:p>
            <a:pPr fontAlgn="base"/>
            <a:r>
              <a:rPr lang="en-GB" dirty="0" smtClean="0"/>
              <a:t> </a:t>
            </a:r>
            <a:r>
              <a:rPr lang="en-GB" dirty="0"/>
              <a:t>and combine using hands. </a:t>
            </a:r>
            <a:endParaRPr lang="en-GB" dirty="0" smtClean="0"/>
          </a:p>
          <a:p>
            <a:pPr fontAlgn="base"/>
            <a:r>
              <a:rPr lang="en-GB" dirty="0" smtClean="0"/>
              <a:t>Add </a:t>
            </a:r>
            <a:r>
              <a:rPr lang="en-GB" dirty="0"/>
              <a:t>more shaving cream </a:t>
            </a:r>
            <a:endParaRPr lang="en-GB" dirty="0" smtClean="0"/>
          </a:p>
          <a:p>
            <a:pPr fontAlgn="base"/>
            <a:r>
              <a:rPr lang="en-GB" dirty="0" smtClean="0"/>
              <a:t>until </a:t>
            </a:r>
            <a:r>
              <a:rPr lang="en-GB" dirty="0"/>
              <a:t>desired consistency is </a:t>
            </a:r>
            <a:r>
              <a:rPr lang="en-GB" dirty="0" smtClean="0"/>
              <a:t>made.</a:t>
            </a:r>
          </a:p>
          <a:p>
            <a:pPr fontAlgn="base"/>
            <a:r>
              <a:rPr lang="en-GB" b="1" dirty="0" smtClean="0">
                <a:solidFill>
                  <a:schemeClr val="accent1"/>
                </a:solidFill>
              </a:rPr>
              <a:t>Count out the quantity together,</a:t>
            </a:r>
          </a:p>
          <a:p>
            <a:pPr fontAlgn="base"/>
            <a:r>
              <a:rPr lang="en-GB" b="1" dirty="0" smtClean="0">
                <a:solidFill>
                  <a:schemeClr val="accent1"/>
                </a:solidFill>
              </a:rPr>
              <a:t>Use words like more/less/fast/slow</a:t>
            </a:r>
          </a:p>
          <a:p>
            <a:pPr fontAlgn="base"/>
            <a:endParaRPr lang="en-GB" b="1" u="sng" dirty="0">
              <a:solidFill>
                <a:schemeClr val="accent1"/>
              </a:solidFill>
            </a:endParaRPr>
          </a:p>
          <a:p>
            <a:pPr algn="ctr"/>
            <a:endParaRPr lang="en-GB" sz="4400" dirty="0" smtClean="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5353" b="11609"/>
          <a:stretch/>
        </p:blipFill>
        <p:spPr>
          <a:xfrm rot="20838138">
            <a:off x="3991429" y="2470609"/>
            <a:ext cx="2620798" cy="1835668"/>
          </a:xfrm>
          <a:prstGeom prst="rect">
            <a:avLst/>
          </a:prstGeom>
          <a:ln>
            <a:noFill/>
          </a:ln>
          <a:effectLst>
            <a:softEdge rad="112500"/>
          </a:effectLst>
        </p:spPr>
      </p:pic>
      <p:pic>
        <p:nvPicPr>
          <p:cNvPr id="5" name="Picture 4"/>
          <p:cNvPicPr>
            <a:picLocks noChangeAspect="1"/>
          </p:cNvPicPr>
          <p:nvPr/>
        </p:nvPicPr>
        <p:blipFill rotWithShape="1">
          <a:blip r:embed="rId4"/>
          <a:srcRect l="37484" t="26881" r="38018" b="19103"/>
          <a:stretch/>
        </p:blipFill>
        <p:spPr>
          <a:xfrm>
            <a:off x="6760308" y="2185060"/>
            <a:ext cx="3412527" cy="3635028"/>
          </a:xfrm>
          <a:prstGeom prst="rect">
            <a:avLst/>
          </a:prstGeom>
        </p:spPr>
      </p:pic>
    </p:spTree>
    <p:extLst>
      <p:ext uri="{BB962C8B-B14F-4D97-AF65-F5344CB8AC3E}">
        <p14:creationId xmlns:p14="http://schemas.microsoft.com/office/powerpoint/2010/main" val="389975004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49736" t="10389" r="19099" b="11596"/>
          <a:stretch/>
        </p:blipFill>
        <p:spPr>
          <a:xfrm>
            <a:off x="234464" y="125047"/>
            <a:ext cx="6275752" cy="6642911"/>
          </a:xfrm>
          <a:prstGeom prst="rect">
            <a:avLst/>
          </a:prstGeom>
        </p:spPr>
      </p:pic>
      <p:sp>
        <p:nvSpPr>
          <p:cNvPr id="2" name="TextBox 1"/>
          <p:cNvSpPr txBox="1"/>
          <p:nvPr/>
        </p:nvSpPr>
        <p:spPr>
          <a:xfrm>
            <a:off x="6666524" y="336061"/>
            <a:ext cx="5337908" cy="4770537"/>
          </a:xfrm>
          <a:prstGeom prst="rect">
            <a:avLst/>
          </a:prstGeom>
          <a:noFill/>
        </p:spPr>
        <p:txBody>
          <a:bodyPr wrap="square" rtlCol="0">
            <a:spAutoFit/>
          </a:bodyPr>
          <a:lstStyle/>
          <a:p>
            <a:r>
              <a:rPr lang="en-GB" sz="4400" dirty="0" smtClean="0">
                <a:latin typeface="Comic Sans MS" panose="030F0702030302020204" pitchFamily="66" charset="0"/>
              </a:rPr>
              <a:t>Activity 14</a:t>
            </a:r>
          </a:p>
          <a:p>
            <a:r>
              <a:rPr lang="en-GB" sz="4800" dirty="0" smtClean="0">
                <a:latin typeface="Comic Sans MS" panose="030F0702030302020204" pitchFamily="66" charset="0"/>
              </a:rPr>
              <a:t>Explore together – </a:t>
            </a:r>
            <a:r>
              <a:rPr lang="en-GB" sz="3200" i="1" dirty="0" smtClean="0">
                <a:latin typeface="Comic Sans MS" panose="030F0702030302020204" pitchFamily="66" charset="0"/>
              </a:rPr>
              <a:t>helps develop communication and understanding/early cognition and key skills in exploring, look, listen and develop our senses</a:t>
            </a:r>
            <a:endParaRPr lang="en-GB" sz="3600" i="1" dirty="0">
              <a:latin typeface="Comic Sans MS" panose="030F0702030302020204" pitchFamily="66" charset="0"/>
            </a:endParaRPr>
          </a:p>
        </p:txBody>
      </p:sp>
    </p:spTree>
    <p:extLst>
      <p:ext uri="{BB962C8B-B14F-4D97-AF65-F5344CB8AC3E}">
        <p14:creationId xmlns:p14="http://schemas.microsoft.com/office/powerpoint/2010/main" val="149223853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A50E742-7CBC-4182-AC1F-D9528D44FA8B}"/>
              </a:ext>
            </a:extLst>
          </p:cNvPr>
          <p:cNvSpPr txBox="1"/>
          <p:nvPr/>
        </p:nvSpPr>
        <p:spPr>
          <a:xfrm>
            <a:off x="515001" y="523461"/>
            <a:ext cx="10922034" cy="5856237"/>
          </a:xfrm>
          <a:prstGeom prst="rect">
            <a:avLst/>
          </a:prstGeom>
          <a:solidFill>
            <a:schemeClr val="bg1"/>
          </a:solidFill>
        </p:spPr>
        <p:txBody>
          <a:bodyPr wrap="square" rtlCol="0">
            <a:spAutoFit/>
          </a:bodyPr>
          <a:lstStyle/>
          <a:p>
            <a:endParaRPr lang="en-GB" dirty="0"/>
          </a:p>
        </p:txBody>
      </p:sp>
      <p:sp>
        <p:nvSpPr>
          <p:cNvPr id="5" name="Subtitle 2">
            <a:extLst>
              <a:ext uri="{FF2B5EF4-FFF2-40B4-BE49-F238E27FC236}">
                <a16:creationId xmlns:a16="http://schemas.microsoft.com/office/drawing/2014/main" id="{F59839E1-402E-401C-BF2F-A588EA86CCFD}"/>
              </a:ext>
            </a:extLst>
          </p:cNvPr>
          <p:cNvSpPr txBox="1">
            <a:spLocks/>
          </p:cNvSpPr>
          <p:nvPr/>
        </p:nvSpPr>
        <p:spPr>
          <a:xfrm>
            <a:off x="2489981" y="523461"/>
            <a:ext cx="7212037" cy="1200150"/>
          </a:xfrm>
          <a:prstGeom prst="rect">
            <a:avLst/>
          </a:prstGeom>
        </p:spPr>
        <p:txBody>
          <a:bodyPr vert="horz" lIns="91440" tIns="45720" rIns="91440" bIns="45720" rtlCol="0">
            <a:normAutofit fontScale="6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7800" u="sng" dirty="0"/>
              <a:t>Task </a:t>
            </a:r>
            <a:r>
              <a:rPr lang="en-GB" sz="7800" u="sng" dirty="0" smtClean="0"/>
              <a:t>15 – Communication &amp; Interaction</a:t>
            </a:r>
            <a:endParaRPr lang="en-GB" sz="7800" u="sng" dirty="0"/>
          </a:p>
          <a:p>
            <a:endParaRPr lang="en-GB" sz="4400" u="sng" dirty="0"/>
          </a:p>
        </p:txBody>
      </p:sp>
      <p:pic>
        <p:nvPicPr>
          <p:cNvPr id="6" name="Picture 5">
            <a:extLst>
              <a:ext uri="{FF2B5EF4-FFF2-40B4-BE49-F238E27FC236}">
                <a16:creationId xmlns:a16="http://schemas.microsoft.com/office/drawing/2014/main" id="{252253C7-E80D-46EE-B69B-166EB7BA7672}"/>
              </a:ext>
            </a:extLst>
          </p:cNvPr>
          <p:cNvPicPr>
            <a:picLocks noChangeAspect="1"/>
          </p:cNvPicPr>
          <p:nvPr/>
        </p:nvPicPr>
        <p:blipFill rotWithShape="1">
          <a:blip r:embed="rId2"/>
          <a:srcRect l="1038" t="1841" r="1267" b="4339"/>
          <a:stretch/>
        </p:blipFill>
        <p:spPr>
          <a:xfrm>
            <a:off x="783877" y="2208627"/>
            <a:ext cx="10653158" cy="2532185"/>
          </a:xfrm>
          <a:prstGeom prst="rect">
            <a:avLst/>
          </a:prstGeom>
          <a:blipFill>
            <a:blip r:embed="rId3"/>
            <a:tile tx="0" ty="0" sx="100000" sy="100000" flip="none" algn="tl"/>
          </a:blipFill>
        </p:spPr>
      </p:pic>
      <p:sp>
        <p:nvSpPr>
          <p:cNvPr id="7" name="TextBox 6">
            <a:extLst>
              <a:ext uri="{FF2B5EF4-FFF2-40B4-BE49-F238E27FC236}">
                <a16:creationId xmlns:a16="http://schemas.microsoft.com/office/drawing/2014/main" id="{96984759-A9D0-4E7D-BC29-754D32AD0B37}"/>
              </a:ext>
            </a:extLst>
          </p:cNvPr>
          <p:cNvSpPr txBox="1"/>
          <p:nvPr/>
        </p:nvSpPr>
        <p:spPr>
          <a:xfrm>
            <a:off x="754965" y="2023961"/>
            <a:ext cx="253218" cy="369332"/>
          </a:xfrm>
          <a:prstGeom prst="rect">
            <a:avLst/>
          </a:prstGeom>
          <a:solidFill>
            <a:schemeClr val="bg1"/>
          </a:solidFill>
        </p:spPr>
        <p:txBody>
          <a:bodyPr wrap="square" rtlCol="0">
            <a:spAutoFit/>
          </a:bodyPr>
          <a:lstStyle/>
          <a:p>
            <a:endParaRPr lang="en-GB" dirty="0"/>
          </a:p>
        </p:txBody>
      </p:sp>
    </p:spTree>
    <p:extLst>
      <p:ext uri="{BB962C8B-B14F-4D97-AF65-F5344CB8AC3E}">
        <p14:creationId xmlns:p14="http://schemas.microsoft.com/office/powerpoint/2010/main" val="384702253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DB486B7-7DE4-489D-86E9-822C22603560}"/>
              </a:ext>
            </a:extLst>
          </p:cNvPr>
          <p:cNvSpPr>
            <a:spLocks noGrp="1"/>
          </p:cNvSpPr>
          <p:nvPr>
            <p:ph type="title"/>
          </p:nvPr>
        </p:nvSpPr>
        <p:spPr>
          <a:xfrm>
            <a:off x="838200" y="196313"/>
            <a:ext cx="10515600" cy="1325563"/>
          </a:xfrm>
          <a:solidFill>
            <a:srgbClr val="FFFF00"/>
          </a:solidFill>
        </p:spPr>
        <p:txBody>
          <a:bodyPr/>
          <a:lstStyle/>
          <a:p>
            <a:pPr algn="ctr"/>
            <a:r>
              <a:rPr lang="en-GB" u="sng" dirty="0" smtClean="0"/>
              <a:t>Activity 16 : Sounds – Early Phonics</a:t>
            </a:r>
            <a:endParaRPr lang="en-GB" u="sng" dirty="0"/>
          </a:p>
        </p:txBody>
      </p:sp>
      <p:sp>
        <p:nvSpPr>
          <p:cNvPr id="5" name="Rectangle 4">
            <a:extLst>
              <a:ext uri="{FF2B5EF4-FFF2-40B4-BE49-F238E27FC236}">
                <a16:creationId xmlns:a16="http://schemas.microsoft.com/office/drawing/2014/main" id="{0316D1BA-1699-430B-AE9B-109563D9BBA1}"/>
              </a:ext>
            </a:extLst>
          </p:cNvPr>
          <p:cNvSpPr/>
          <p:nvPr/>
        </p:nvSpPr>
        <p:spPr>
          <a:xfrm>
            <a:off x="701665" y="1685360"/>
            <a:ext cx="6925178" cy="4493538"/>
          </a:xfrm>
          <a:prstGeom prst="rect">
            <a:avLst/>
          </a:prstGeom>
        </p:spPr>
        <p:txBody>
          <a:bodyPr wrap="square">
            <a:spAutoFit/>
          </a:bodyPr>
          <a:lstStyle/>
          <a:p>
            <a:endParaRPr lang="en-GB" sz="2000" b="0" i="0" u="none" strike="noStrike" baseline="0" dirty="0">
              <a:solidFill>
                <a:srgbClr val="000000"/>
              </a:solidFill>
              <a:latin typeface="Tuffy"/>
            </a:endParaRPr>
          </a:p>
          <a:p>
            <a:pPr algn="ctr"/>
            <a:r>
              <a:rPr lang="en-GB" sz="3200" b="1" dirty="0">
                <a:solidFill>
                  <a:srgbClr val="000000"/>
                </a:solidFill>
                <a:latin typeface="+mj-lt"/>
              </a:rPr>
              <a:t>Making noise and exploring sound</a:t>
            </a:r>
          </a:p>
          <a:p>
            <a:pPr algn="ctr"/>
            <a:endParaRPr lang="en-GB" dirty="0">
              <a:solidFill>
                <a:srgbClr val="000000"/>
              </a:solidFill>
              <a:latin typeface="+mj-lt"/>
            </a:endParaRPr>
          </a:p>
          <a:p>
            <a:pPr algn="ctr"/>
            <a:r>
              <a:rPr lang="en-GB" dirty="0">
                <a:solidFill>
                  <a:srgbClr val="000000"/>
                </a:solidFill>
                <a:latin typeface="+mj-lt"/>
              </a:rPr>
              <a:t>Explore everything around you! </a:t>
            </a:r>
          </a:p>
          <a:p>
            <a:pPr algn="ctr"/>
            <a:endParaRPr lang="en-GB" dirty="0">
              <a:solidFill>
                <a:srgbClr val="000000"/>
              </a:solidFill>
              <a:latin typeface="+mj-lt"/>
            </a:endParaRPr>
          </a:p>
          <a:p>
            <a:pPr algn="ctr"/>
            <a:r>
              <a:rPr lang="en-GB" dirty="0">
                <a:solidFill>
                  <a:srgbClr val="000000"/>
                </a:solidFill>
                <a:latin typeface="+mj-lt"/>
              </a:rPr>
              <a:t>Make fun with house hold utensils and objects, for example, students can work on their fine motor skills by being presented with a range of different objects – can they pick them up and drop them on the floor? Which one is the loudest? </a:t>
            </a:r>
          </a:p>
          <a:p>
            <a:pPr algn="ctr"/>
            <a:endParaRPr lang="en-GB" dirty="0">
              <a:solidFill>
                <a:srgbClr val="000000"/>
              </a:solidFill>
              <a:latin typeface="+mj-lt"/>
            </a:endParaRPr>
          </a:p>
          <a:p>
            <a:pPr algn="ctr"/>
            <a:r>
              <a:rPr lang="en-GB" dirty="0">
                <a:solidFill>
                  <a:srgbClr val="000000"/>
                </a:solidFill>
                <a:latin typeface="+mj-lt"/>
              </a:rPr>
              <a:t>Can they hold one object and hit it onto another, for example, using sticks or wooden spoons and hitting them onto pans to make sounds? </a:t>
            </a:r>
            <a:r>
              <a:rPr lang="en-GB" dirty="0" smtClean="0">
                <a:solidFill>
                  <a:srgbClr val="000000"/>
                </a:solidFill>
                <a:latin typeface="+mj-lt"/>
              </a:rPr>
              <a:t>Can you hang some up on their A frame to find and bang!</a:t>
            </a:r>
            <a:endParaRPr lang="en-GB" dirty="0">
              <a:solidFill>
                <a:srgbClr val="000000"/>
              </a:solidFill>
              <a:latin typeface="+mj-lt"/>
            </a:endParaRPr>
          </a:p>
          <a:p>
            <a:pPr algn="ctr"/>
            <a:endParaRPr lang="en-GB" dirty="0">
              <a:solidFill>
                <a:srgbClr val="000000"/>
              </a:solidFill>
              <a:latin typeface="+mj-lt"/>
            </a:endParaRPr>
          </a:p>
          <a:p>
            <a:pPr algn="ctr"/>
            <a:endParaRPr lang="en-GB" dirty="0">
              <a:solidFill>
                <a:srgbClr val="000000"/>
              </a:solidFill>
              <a:latin typeface="+mj-lt"/>
            </a:endParaRPr>
          </a:p>
        </p:txBody>
      </p:sp>
      <p:pic>
        <p:nvPicPr>
          <p:cNvPr id="8" name="Picture 2" descr="Image result for pots and pans drums">
            <a:extLst>
              <a:ext uri="{FF2B5EF4-FFF2-40B4-BE49-F238E27FC236}">
                <a16:creationId xmlns:a16="http://schemas.microsoft.com/office/drawing/2014/main" id="{2DA6813C-C729-4870-B0F9-22DA297290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7747" y="2017775"/>
            <a:ext cx="3326053" cy="35011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006054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1D42023-B8A5-4313-A7CE-412F68208BE2}"/>
              </a:ext>
            </a:extLst>
          </p:cNvPr>
          <p:cNvSpPr txBox="1"/>
          <p:nvPr/>
        </p:nvSpPr>
        <p:spPr>
          <a:xfrm>
            <a:off x="647114" y="478302"/>
            <a:ext cx="10922034" cy="5856237"/>
          </a:xfrm>
          <a:prstGeom prst="rect">
            <a:avLst/>
          </a:prstGeom>
          <a:solidFill>
            <a:schemeClr val="bg1"/>
          </a:solidFill>
        </p:spPr>
        <p:txBody>
          <a:bodyPr wrap="square" rtlCol="0">
            <a:spAutoFit/>
          </a:bodyPr>
          <a:lstStyle/>
          <a:p>
            <a:endParaRPr lang="en-GB" dirty="0"/>
          </a:p>
        </p:txBody>
      </p:sp>
      <p:sp>
        <p:nvSpPr>
          <p:cNvPr id="11" name="Subtitle 2">
            <a:extLst>
              <a:ext uri="{FF2B5EF4-FFF2-40B4-BE49-F238E27FC236}">
                <a16:creationId xmlns:a16="http://schemas.microsoft.com/office/drawing/2014/main" id="{8D019431-ED5B-4314-88A4-0B06F1101028}"/>
              </a:ext>
            </a:extLst>
          </p:cNvPr>
          <p:cNvSpPr txBox="1">
            <a:spLocks/>
          </p:cNvSpPr>
          <p:nvPr/>
        </p:nvSpPr>
        <p:spPr>
          <a:xfrm>
            <a:off x="2489981" y="523461"/>
            <a:ext cx="7212037" cy="1200150"/>
          </a:xfrm>
          <a:prstGeom prst="rect">
            <a:avLst/>
          </a:prstGeom>
        </p:spPr>
        <p:txBody>
          <a:bodyPr vert="horz" lIns="91440" tIns="45720" rIns="91440" bIns="45720" rtlCol="0">
            <a:normAutofit fontScale="850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7800" u="sng" dirty="0" smtClean="0"/>
              <a:t>All areas of Learning </a:t>
            </a:r>
            <a:endParaRPr lang="en-GB" sz="7800" u="sng" dirty="0"/>
          </a:p>
          <a:p>
            <a:endParaRPr lang="en-GB" sz="4400" u="sng" dirty="0"/>
          </a:p>
        </p:txBody>
      </p:sp>
      <p:pic>
        <p:nvPicPr>
          <p:cNvPr id="2" name="Picture 1">
            <a:extLst>
              <a:ext uri="{FF2B5EF4-FFF2-40B4-BE49-F238E27FC236}">
                <a16:creationId xmlns:a16="http://schemas.microsoft.com/office/drawing/2014/main" id="{25588A63-9CCA-4431-92DD-509183B392D9}"/>
              </a:ext>
            </a:extLst>
          </p:cNvPr>
          <p:cNvPicPr>
            <a:picLocks noChangeAspect="1"/>
          </p:cNvPicPr>
          <p:nvPr/>
        </p:nvPicPr>
        <p:blipFill rotWithShape="1">
          <a:blip r:embed="rId2"/>
          <a:srcRect l="2209" t="2658" r="41118" b="4475"/>
          <a:stretch/>
        </p:blipFill>
        <p:spPr>
          <a:xfrm>
            <a:off x="1082848" y="2224838"/>
            <a:ext cx="10026304" cy="2005263"/>
          </a:xfrm>
          <a:prstGeom prst="rect">
            <a:avLst/>
          </a:prstGeom>
        </p:spPr>
      </p:pic>
    </p:spTree>
    <p:extLst>
      <p:ext uri="{BB962C8B-B14F-4D97-AF65-F5344CB8AC3E}">
        <p14:creationId xmlns:p14="http://schemas.microsoft.com/office/powerpoint/2010/main" val="181138886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CEA7379-9568-462D-B085-97E88686A315}"/>
              </a:ext>
            </a:extLst>
          </p:cNvPr>
          <p:cNvSpPr>
            <a:spLocks noGrp="1"/>
          </p:cNvSpPr>
          <p:nvPr>
            <p:ph type="title"/>
          </p:nvPr>
        </p:nvSpPr>
        <p:spPr>
          <a:xfrm>
            <a:off x="838200" y="196313"/>
            <a:ext cx="10515600" cy="1325563"/>
          </a:xfrm>
          <a:solidFill>
            <a:srgbClr val="FFFF00"/>
          </a:solidFill>
        </p:spPr>
        <p:txBody>
          <a:bodyPr/>
          <a:lstStyle/>
          <a:p>
            <a:pPr algn="ctr"/>
            <a:r>
              <a:rPr lang="en-GB" u="sng" dirty="0" smtClean="0"/>
              <a:t>Activity 15 - Music</a:t>
            </a:r>
            <a:endParaRPr lang="en-GB" u="sng" dirty="0"/>
          </a:p>
        </p:txBody>
      </p:sp>
      <p:sp>
        <p:nvSpPr>
          <p:cNvPr id="3" name="Rectangle 2">
            <a:extLst>
              <a:ext uri="{FF2B5EF4-FFF2-40B4-BE49-F238E27FC236}">
                <a16:creationId xmlns:a16="http://schemas.microsoft.com/office/drawing/2014/main" id="{EC0E95A4-E55E-44C2-B54A-5CD87B0C1608}"/>
              </a:ext>
            </a:extLst>
          </p:cNvPr>
          <p:cNvSpPr/>
          <p:nvPr/>
        </p:nvSpPr>
        <p:spPr>
          <a:xfrm>
            <a:off x="838200" y="1958290"/>
            <a:ext cx="5962650" cy="4247317"/>
          </a:xfrm>
          <a:prstGeom prst="rect">
            <a:avLst/>
          </a:prstGeom>
        </p:spPr>
        <p:txBody>
          <a:bodyPr wrap="square">
            <a:spAutoFit/>
          </a:bodyPr>
          <a:lstStyle/>
          <a:p>
            <a:pPr algn="ctr"/>
            <a:r>
              <a:rPr lang="en-GB" dirty="0">
                <a:solidFill>
                  <a:srgbClr val="000000"/>
                </a:solidFill>
                <a:latin typeface="+mj-lt"/>
              </a:rPr>
              <a:t>We love music activities/lessons at school so this would be a great way to have fun with all the family at home</a:t>
            </a:r>
            <a:r>
              <a:rPr lang="en-GB" dirty="0" smtClean="0">
                <a:solidFill>
                  <a:srgbClr val="000000"/>
                </a:solidFill>
                <a:latin typeface="+mj-lt"/>
              </a:rPr>
              <a:t>.- </a:t>
            </a:r>
            <a:r>
              <a:rPr lang="en-GB" b="1" dirty="0" smtClean="0">
                <a:solidFill>
                  <a:srgbClr val="000000"/>
                </a:solidFill>
                <a:latin typeface="+mj-lt"/>
              </a:rPr>
              <a:t>Try making some seaside instruments with just glittery water, shells, sand, water with shells, pebbles and make a band. </a:t>
            </a:r>
            <a:endParaRPr lang="en-GB" b="1" dirty="0">
              <a:solidFill>
                <a:srgbClr val="000000"/>
              </a:solidFill>
              <a:latin typeface="+mj-lt"/>
            </a:endParaRPr>
          </a:p>
          <a:p>
            <a:pPr algn="ctr"/>
            <a:endParaRPr lang="en-GB" b="1" dirty="0">
              <a:solidFill>
                <a:srgbClr val="000000"/>
              </a:solidFill>
              <a:latin typeface="+mj-lt"/>
            </a:endParaRPr>
          </a:p>
          <a:p>
            <a:pPr algn="ctr"/>
            <a:r>
              <a:rPr lang="en-GB" dirty="0">
                <a:solidFill>
                  <a:srgbClr val="000000"/>
                </a:solidFill>
                <a:latin typeface="+mj-lt"/>
              </a:rPr>
              <a:t>Do you have any instruments at home? If so, play them! </a:t>
            </a:r>
          </a:p>
          <a:p>
            <a:pPr algn="ctr"/>
            <a:r>
              <a:rPr lang="en-GB" dirty="0">
                <a:solidFill>
                  <a:srgbClr val="000000"/>
                </a:solidFill>
                <a:latin typeface="+mj-lt"/>
              </a:rPr>
              <a:t>How much noise can you make? </a:t>
            </a:r>
            <a:r>
              <a:rPr lang="en-GB" dirty="0" smtClean="0">
                <a:solidFill>
                  <a:srgbClr val="000000"/>
                </a:solidFill>
                <a:latin typeface="+mj-lt"/>
              </a:rPr>
              <a:t>Can you play fast/slow?</a:t>
            </a:r>
            <a:endParaRPr lang="en-GB" dirty="0">
              <a:solidFill>
                <a:srgbClr val="000000"/>
              </a:solidFill>
              <a:latin typeface="+mj-lt"/>
            </a:endParaRPr>
          </a:p>
          <a:p>
            <a:pPr algn="ctr"/>
            <a:r>
              <a:rPr lang="en-GB" dirty="0">
                <a:solidFill>
                  <a:srgbClr val="000000"/>
                </a:solidFill>
                <a:latin typeface="+mj-lt"/>
              </a:rPr>
              <a:t>Can you grasp onto an instrument?</a:t>
            </a:r>
          </a:p>
          <a:p>
            <a:pPr algn="ctr"/>
            <a:r>
              <a:rPr lang="en-GB" dirty="0">
                <a:solidFill>
                  <a:srgbClr val="000000"/>
                </a:solidFill>
                <a:latin typeface="+mj-lt"/>
              </a:rPr>
              <a:t>Can you reach out for an instrument? </a:t>
            </a:r>
          </a:p>
          <a:p>
            <a:pPr algn="ctr"/>
            <a:r>
              <a:rPr lang="en-GB" dirty="0">
                <a:solidFill>
                  <a:srgbClr val="000000"/>
                </a:solidFill>
                <a:latin typeface="+mj-lt"/>
              </a:rPr>
              <a:t>Can you independently explore/play an instrument e.g. shake a shaker? </a:t>
            </a:r>
          </a:p>
          <a:p>
            <a:pPr algn="ctr"/>
            <a:r>
              <a:rPr lang="en-GB" dirty="0">
                <a:solidFill>
                  <a:srgbClr val="000000"/>
                </a:solidFill>
                <a:latin typeface="+mj-lt"/>
              </a:rPr>
              <a:t>Can you join in with singing a song?</a:t>
            </a:r>
          </a:p>
          <a:p>
            <a:pPr algn="ctr"/>
            <a:r>
              <a:rPr lang="en-GB" dirty="0">
                <a:solidFill>
                  <a:srgbClr val="000000"/>
                </a:solidFill>
                <a:latin typeface="+mj-lt"/>
              </a:rPr>
              <a:t>Can you move/dance to a song/music</a:t>
            </a:r>
            <a:r>
              <a:rPr lang="en-GB" dirty="0" smtClean="0">
                <a:solidFill>
                  <a:srgbClr val="000000"/>
                </a:solidFill>
                <a:latin typeface="+mj-lt"/>
              </a:rPr>
              <a:t>? – use ribbons/chiffon scarves if you have any they are great to watch as they go up in the air and fall to the ground</a:t>
            </a:r>
            <a:endParaRPr lang="en-GB" dirty="0">
              <a:solidFill>
                <a:srgbClr val="000000"/>
              </a:solidFill>
              <a:latin typeface="+mj-lt"/>
            </a:endParaRPr>
          </a:p>
        </p:txBody>
      </p:sp>
      <p:pic>
        <p:nvPicPr>
          <p:cNvPr id="18434" name="Picture 2" descr="Image result for music instruments">
            <a:extLst>
              <a:ext uri="{FF2B5EF4-FFF2-40B4-BE49-F238E27FC236}">
                <a16:creationId xmlns:a16="http://schemas.microsoft.com/office/drawing/2014/main" id="{B94669A8-00D4-4CBE-89C0-7158BD2FEA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9738" y="1682296"/>
            <a:ext cx="3991978" cy="38835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954037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1D42023-B8A5-4313-A7CE-412F68208BE2}"/>
              </a:ext>
            </a:extLst>
          </p:cNvPr>
          <p:cNvSpPr txBox="1"/>
          <p:nvPr/>
        </p:nvSpPr>
        <p:spPr>
          <a:xfrm>
            <a:off x="647114" y="478302"/>
            <a:ext cx="10922034" cy="5856237"/>
          </a:xfrm>
          <a:prstGeom prst="rect">
            <a:avLst/>
          </a:prstGeom>
          <a:solidFill>
            <a:schemeClr val="bg1"/>
          </a:solidFill>
        </p:spPr>
        <p:txBody>
          <a:bodyPr wrap="square" rtlCol="0">
            <a:spAutoFit/>
          </a:bodyPr>
          <a:lstStyle/>
          <a:p>
            <a:endParaRPr lang="en-GB" dirty="0"/>
          </a:p>
        </p:txBody>
      </p:sp>
      <p:sp>
        <p:nvSpPr>
          <p:cNvPr id="11" name="Subtitle 2">
            <a:extLst>
              <a:ext uri="{FF2B5EF4-FFF2-40B4-BE49-F238E27FC236}">
                <a16:creationId xmlns:a16="http://schemas.microsoft.com/office/drawing/2014/main" id="{8D019431-ED5B-4314-88A4-0B06F1101028}"/>
              </a:ext>
            </a:extLst>
          </p:cNvPr>
          <p:cNvSpPr txBox="1">
            <a:spLocks/>
          </p:cNvSpPr>
          <p:nvPr/>
        </p:nvSpPr>
        <p:spPr>
          <a:xfrm>
            <a:off x="2489981" y="523461"/>
            <a:ext cx="7212037" cy="120015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7800" u="sng" dirty="0" smtClean="0"/>
              <a:t>Activity 16</a:t>
            </a:r>
            <a:endParaRPr lang="en-GB" sz="7800" u="sng" dirty="0"/>
          </a:p>
          <a:p>
            <a:endParaRPr lang="en-GB" sz="4400" u="sng" dirty="0"/>
          </a:p>
        </p:txBody>
      </p:sp>
      <p:pic>
        <p:nvPicPr>
          <p:cNvPr id="2" name="Picture 1">
            <a:extLst>
              <a:ext uri="{FF2B5EF4-FFF2-40B4-BE49-F238E27FC236}">
                <a16:creationId xmlns:a16="http://schemas.microsoft.com/office/drawing/2014/main" id="{D24005C3-990F-4980-AE10-8F9E71502269}"/>
              </a:ext>
            </a:extLst>
          </p:cNvPr>
          <p:cNvPicPr>
            <a:picLocks noChangeAspect="1"/>
          </p:cNvPicPr>
          <p:nvPr/>
        </p:nvPicPr>
        <p:blipFill rotWithShape="1">
          <a:blip r:embed="rId2"/>
          <a:srcRect l="2069" t="4646" r="15353" b="3661"/>
          <a:stretch/>
        </p:blipFill>
        <p:spPr>
          <a:xfrm>
            <a:off x="759653" y="2702314"/>
            <a:ext cx="10725711" cy="1461722"/>
          </a:xfrm>
          <a:prstGeom prst="rect">
            <a:avLst/>
          </a:prstGeom>
        </p:spPr>
      </p:pic>
    </p:spTree>
    <p:extLst>
      <p:ext uri="{BB962C8B-B14F-4D97-AF65-F5344CB8AC3E}">
        <p14:creationId xmlns:p14="http://schemas.microsoft.com/office/powerpoint/2010/main" val="36346840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CEA7379-9568-462D-B085-97E88686A315}"/>
              </a:ext>
            </a:extLst>
          </p:cNvPr>
          <p:cNvSpPr>
            <a:spLocks noGrp="1"/>
          </p:cNvSpPr>
          <p:nvPr>
            <p:ph type="title"/>
          </p:nvPr>
        </p:nvSpPr>
        <p:spPr>
          <a:xfrm>
            <a:off x="838200" y="196313"/>
            <a:ext cx="10515600" cy="1325563"/>
          </a:xfrm>
          <a:solidFill>
            <a:srgbClr val="7030A0"/>
          </a:solidFill>
        </p:spPr>
        <p:txBody>
          <a:bodyPr/>
          <a:lstStyle/>
          <a:p>
            <a:pPr algn="ctr"/>
            <a:r>
              <a:rPr lang="en-GB" u="sng" dirty="0" smtClean="0"/>
              <a:t>Activity 17 - Sensory </a:t>
            </a:r>
            <a:r>
              <a:rPr lang="en-GB" u="sng" dirty="0"/>
              <a:t>Exploration</a:t>
            </a:r>
          </a:p>
        </p:txBody>
      </p:sp>
      <p:sp>
        <p:nvSpPr>
          <p:cNvPr id="3" name="Rectangle 2">
            <a:extLst>
              <a:ext uri="{FF2B5EF4-FFF2-40B4-BE49-F238E27FC236}">
                <a16:creationId xmlns:a16="http://schemas.microsoft.com/office/drawing/2014/main" id="{EC0E95A4-E55E-44C2-B54A-5CD87B0C1608}"/>
              </a:ext>
            </a:extLst>
          </p:cNvPr>
          <p:cNvSpPr/>
          <p:nvPr/>
        </p:nvSpPr>
        <p:spPr>
          <a:xfrm>
            <a:off x="662215" y="1521876"/>
            <a:ext cx="10515600" cy="6401753"/>
          </a:xfrm>
          <a:prstGeom prst="rect">
            <a:avLst/>
          </a:prstGeom>
        </p:spPr>
        <p:txBody>
          <a:bodyPr wrap="square">
            <a:spAutoFit/>
          </a:bodyPr>
          <a:lstStyle/>
          <a:p>
            <a:pPr algn="ctr"/>
            <a:r>
              <a:rPr lang="en-GB" sz="3200" b="1" dirty="0">
                <a:solidFill>
                  <a:srgbClr val="000000"/>
                </a:solidFill>
                <a:latin typeface="+mj-lt"/>
              </a:rPr>
              <a:t>Textures</a:t>
            </a:r>
          </a:p>
          <a:p>
            <a:pPr algn="ctr"/>
            <a:endParaRPr lang="en-GB" dirty="0">
              <a:solidFill>
                <a:srgbClr val="000000"/>
              </a:solidFill>
              <a:latin typeface="+mj-lt"/>
            </a:endParaRPr>
          </a:p>
          <a:p>
            <a:pPr algn="ctr"/>
            <a:r>
              <a:rPr lang="en-GB" dirty="0">
                <a:solidFill>
                  <a:srgbClr val="000000"/>
                </a:solidFill>
                <a:latin typeface="+mj-lt"/>
              </a:rPr>
              <a:t>In class we enjoy exploring lots of different and new textures as part of different activities.</a:t>
            </a:r>
          </a:p>
          <a:p>
            <a:pPr algn="ctr"/>
            <a:endParaRPr lang="en-GB" dirty="0">
              <a:solidFill>
                <a:srgbClr val="000000"/>
              </a:solidFill>
              <a:latin typeface="+mj-lt"/>
            </a:endParaRPr>
          </a:p>
          <a:p>
            <a:pPr algn="ctr"/>
            <a:r>
              <a:rPr lang="en-GB" dirty="0">
                <a:solidFill>
                  <a:srgbClr val="000000"/>
                </a:solidFill>
                <a:latin typeface="+mj-lt"/>
              </a:rPr>
              <a:t>Engage with different textures…</a:t>
            </a:r>
          </a:p>
          <a:p>
            <a:pPr algn="ctr"/>
            <a:r>
              <a:rPr lang="en-GB" dirty="0">
                <a:solidFill>
                  <a:srgbClr val="000000"/>
                </a:solidFill>
                <a:latin typeface="+mj-lt"/>
              </a:rPr>
              <a:t>Can you touch different things in your house?</a:t>
            </a:r>
          </a:p>
          <a:p>
            <a:pPr algn="ctr"/>
            <a:r>
              <a:rPr lang="en-GB" dirty="0">
                <a:solidFill>
                  <a:srgbClr val="000000"/>
                </a:solidFill>
                <a:latin typeface="+mj-lt"/>
              </a:rPr>
              <a:t>Can you explore a tray/bowl filled with different textures?</a:t>
            </a:r>
          </a:p>
          <a:p>
            <a:pPr algn="ctr"/>
            <a:r>
              <a:rPr lang="en-GB" dirty="0">
                <a:solidFill>
                  <a:srgbClr val="000000"/>
                </a:solidFill>
                <a:latin typeface="+mj-lt"/>
              </a:rPr>
              <a:t>Can you pick different objects/textures up?</a:t>
            </a:r>
          </a:p>
          <a:p>
            <a:pPr algn="ctr"/>
            <a:r>
              <a:rPr lang="en-GB" dirty="0">
                <a:solidFill>
                  <a:srgbClr val="000000"/>
                </a:solidFill>
                <a:latin typeface="+mj-lt"/>
              </a:rPr>
              <a:t>Can you choose which ones you </a:t>
            </a:r>
            <a:r>
              <a:rPr lang="en-GB" dirty="0" smtClean="0">
                <a:solidFill>
                  <a:srgbClr val="000000"/>
                </a:solidFill>
                <a:latin typeface="+mj-lt"/>
              </a:rPr>
              <a:t>like/dislike?</a:t>
            </a:r>
          </a:p>
          <a:p>
            <a:pPr algn="just"/>
            <a:r>
              <a:rPr lang="en-GB" b="1" dirty="0" smtClean="0">
                <a:solidFill>
                  <a:srgbClr val="000000"/>
                </a:solidFill>
                <a:latin typeface="+mj-lt"/>
              </a:rPr>
              <a:t>This term we will be exploring:</a:t>
            </a:r>
          </a:p>
          <a:p>
            <a:pPr marL="285750" indent="-285750" algn="just">
              <a:buFont typeface="Arial" panose="020B0604020202020204" pitchFamily="34" charset="0"/>
              <a:buChar char="•"/>
            </a:pPr>
            <a:r>
              <a:rPr lang="en-GB" dirty="0" smtClean="0">
                <a:solidFill>
                  <a:srgbClr val="000000"/>
                </a:solidFill>
                <a:latin typeface="+mj-lt"/>
              </a:rPr>
              <a:t>Rainbow food play </a:t>
            </a:r>
          </a:p>
          <a:p>
            <a:pPr marL="285750" indent="-285750" algn="just">
              <a:buFont typeface="Arial" panose="020B0604020202020204" pitchFamily="34" charset="0"/>
              <a:buChar char="•"/>
            </a:pPr>
            <a:r>
              <a:rPr lang="en-GB" dirty="0" smtClean="0">
                <a:solidFill>
                  <a:srgbClr val="000000"/>
                </a:solidFill>
                <a:latin typeface="+mj-lt"/>
              </a:rPr>
              <a:t>Water painting on paper</a:t>
            </a:r>
          </a:p>
          <a:p>
            <a:pPr marL="285750" indent="-285750" algn="just">
              <a:buFont typeface="Arial" panose="020B0604020202020204" pitchFamily="34" charset="0"/>
              <a:buChar char="•"/>
            </a:pPr>
            <a:r>
              <a:rPr lang="en-GB" dirty="0" smtClean="0">
                <a:solidFill>
                  <a:srgbClr val="000000"/>
                </a:solidFill>
                <a:latin typeface="+mj-lt"/>
              </a:rPr>
              <a:t>Yellow materials – tissue/cellophane wet and dry and drizzle glue (sunny art)</a:t>
            </a:r>
          </a:p>
          <a:p>
            <a:pPr marL="285750" indent="-285750" algn="just">
              <a:buFont typeface="Arial" panose="020B0604020202020204" pitchFamily="34" charset="0"/>
              <a:buChar char="•"/>
            </a:pPr>
            <a:r>
              <a:rPr lang="en-GB" dirty="0" smtClean="0">
                <a:solidFill>
                  <a:srgbClr val="000000"/>
                </a:solidFill>
                <a:latin typeface="+mj-lt"/>
              </a:rPr>
              <a:t>Sand foam and dry/wet sand warm/cold and hiding treasures in it</a:t>
            </a:r>
          </a:p>
          <a:p>
            <a:pPr marL="285750" indent="-285750" algn="just">
              <a:buFont typeface="Arial" panose="020B0604020202020204" pitchFamily="34" charset="0"/>
              <a:buChar char="•"/>
            </a:pPr>
            <a:r>
              <a:rPr lang="en-GB" dirty="0" smtClean="0">
                <a:solidFill>
                  <a:srgbClr val="000000"/>
                </a:solidFill>
                <a:latin typeface="+mj-lt"/>
              </a:rPr>
              <a:t>Foot spas with flower petals in</a:t>
            </a:r>
          </a:p>
          <a:p>
            <a:pPr marL="285750" indent="-285750" algn="just">
              <a:buFont typeface="Arial" panose="020B0604020202020204" pitchFamily="34" charset="0"/>
              <a:buChar char="•"/>
            </a:pPr>
            <a:r>
              <a:rPr lang="en-GB" dirty="0" smtClean="0">
                <a:solidFill>
                  <a:srgbClr val="000000"/>
                </a:solidFill>
                <a:latin typeface="+mj-lt"/>
              </a:rPr>
              <a:t>Coloured ice cubes/with toys in and make them melt/add juice and put lolly sticks in </a:t>
            </a:r>
          </a:p>
          <a:p>
            <a:pPr marL="285750" indent="-285750" algn="just">
              <a:buFont typeface="Arial" panose="020B0604020202020204" pitchFamily="34" charset="0"/>
              <a:buChar char="•"/>
            </a:pPr>
            <a:r>
              <a:rPr lang="en-GB" dirty="0" smtClean="0">
                <a:solidFill>
                  <a:srgbClr val="000000"/>
                </a:solidFill>
                <a:latin typeface="+mj-lt"/>
              </a:rPr>
              <a:t>Junk modelling – flowers with any items you can find, explore the materials first, have a go its about the process not the end result – have fun</a:t>
            </a:r>
          </a:p>
          <a:p>
            <a:pPr marL="285750" indent="-285750" algn="just">
              <a:buFont typeface="Arial" panose="020B0604020202020204" pitchFamily="34" charset="0"/>
              <a:buChar char="•"/>
            </a:pPr>
            <a:endParaRPr lang="en-GB" dirty="0" smtClean="0">
              <a:solidFill>
                <a:srgbClr val="000000"/>
              </a:solidFill>
              <a:latin typeface="+mj-lt"/>
            </a:endParaRPr>
          </a:p>
          <a:p>
            <a:pPr marL="285750" indent="-285750" algn="just">
              <a:buFont typeface="Arial" panose="020B0604020202020204" pitchFamily="34" charset="0"/>
              <a:buChar char="•"/>
            </a:pPr>
            <a:endParaRPr lang="en-GB" dirty="0" smtClean="0">
              <a:solidFill>
                <a:srgbClr val="000000"/>
              </a:solidFill>
              <a:latin typeface="+mj-lt"/>
            </a:endParaRPr>
          </a:p>
          <a:p>
            <a:pPr marL="285750" indent="-285750" algn="just">
              <a:buFont typeface="Arial" panose="020B0604020202020204" pitchFamily="34" charset="0"/>
              <a:buChar char="•"/>
            </a:pPr>
            <a:endParaRPr lang="en-GB" dirty="0" smtClean="0">
              <a:solidFill>
                <a:srgbClr val="000000"/>
              </a:solidFill>
              <a:latin typeface="+mj-lt"/>
            </a:endParaRPr>
          </a:p>
          <a:p>
            <a:pPr algn="ctr"/>
            <a:endParaRPr lang="en-GB" dirty="0">
              <a:solidFill>
                <a:srgbClr val="000000"/>
              </a:solidFill>
              <a:latin typeface="+mj-lt"/>
            </a:endParaRPr>
          </a:p>
        </p:txBody>
      </p:sp>
    </p:spTree>
    <p:extLst>
      <p:ext uri="{BB962C8B-B14F-4D97-AF65-F5344CB8AC3E}">
        <p14:creationId xmlns:p14="http://schemas.microsoft.com/office/powerpoint/2010/main" val="103647966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3399"/>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1D42023-B8A5-4313-A7CE-412F68208BE2}"/>
              </a:ext>
            </a:extLst>
          </p:cNvPr>
          <p:cNvSpPr txBox="1"/>
          <p:nvPr/>
        </p:nvSpPr>
        <p:spPr>
          <a:xfrm>
            <a:off x="647114" y="478302"/>
            <a:ext cx="10922034" cy="5856237"/>
          </a:xfrm>
          <a:prstGeom prst="rect">
            <a:avLst/>
          </a:prstGeom>
          <a:solidFill>
            <a:schemeClr val="bg1"/>
          </a:solidFill>
        </p:spPr>
        <p:txBody>
          <a:bodyPr wrap="square" rtlCol="0">
            <a:spAutoFit/>
          </a:bodyPr>
          <a:lstStyle/>
          <a:p>
            <a:endParaRPr lang="en-GB" dirty="0"/>
          </a:p>
        </p:txBody>
      </p:sp>
      <p:sp>
        <p:nvSpPr>
          <p:cNvPr id="11" name="Subtitle 2">
            <a:extLst>
              <a:ext uri="{FF2B5EF4-FFF2-40B4-BE49-F238E27FC236}">
                <a16:creationId xmlns:a16="http://schemas.microsoft.com/office/drawing/2014/main" id="{8D019431-ED5B-4314-88A4-0B06F1101028}"/>
              </a:ext>
            </a:extLst>
          </p:cNvPr>
          <p:cNvSpPr txBox="1">
            <a:spLocks/>
          </p:cNvSpPr>
          <p:nvPr/>
        </p:nvSpPr>
        <p:spPr>
          <a:xfrm>
            <a:off x="2489981" y="523461"/>
            <a:ext cx="7212037" cy="1200150"/>
          </a:xfrm>
          <a:prstGeom prst="rect">
            <a:avLst/>
          </a:prstGeom>
        </p:spPr>
        <p:txBody>
          <a:bodyPr vert="horz" lIns="91440" tIns="45720" rIns="91440" bIns="45720" rtlCol="0">
            <a:normAutofit fontScale="77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7800" u="sng" dirty="0" smtClean="0"/>
              <a:t>Activity 18 – reflection </a:t>
            </a:r>
            <a:endParaRPr lang="en-GB" sz="7800" u="sng" dirty="0"/>
          </a:p>
          <a:p>
            <a:endParaRPr lang="en-GB" sz="4400" u="sng" dirty="0"/>
          </a:p>
        </p:txBody>
      </p:sp>
      <p:pic>
        <p:nvPicPr>
          <p:cNvPr id="2" name="Picture 1">
            <a:extLst>
              <a:ext uri="{FF2B5EF4-FFF2-40B4-BE49-F238E27FC236}">
                <a16:creationId xmlns:a16="http://schemas.microsoft.com/office/drawing/2014/main" id="{355D4BB7-AE22-458F-A756-659EFC767BB9}"/>
              </a:ext>
            </a:extLst>
          </p:cNvPr>
          <p:cNvPicPr>
            <a:picLocks noChangeAspect="1"/>
          </p:cNvPicPr>
          <p:nvPr/>
        </p:nvPicPr>
        <p:blipFill rotWithShape="1">
          <a:blip r:embed="rId2"/>
          <a:srcRect l="2305" t="4143" r="58183" b="5945"/>
          <a:stretch/>
        </p:blipFill>
        <p:spPr>
          <a:xfrm>
            <a:off x="2700911" y="1952123"/>
            <a:ext cx="6814439" cy="1941095"/>
          </a:xfrm>
          <a:prstGeom prst="rect">
            <a:avLst/>
          </a:prstGeom>
        </p:spPr>
      </p:pic>
    </p:spTree>
    <p:extLst>
      <p:ext uri="{BB962C8B-B14F-4D97-AF65-F5344CB8AC3E}">
        <p14:creationId xmlns:p14="http://schemas.microsoft.com/office/powerpoint/2010/main" val="88744198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CEA7379-9568-462D-B085-97E88686A315}"/>
              </a:ext>
            </a:extLst>
          </p:cNvPr>
          <p:cNvSpPr>
            <a:spLocks noGrp="1"/>
          </p:cNvSpPr>
          <p:nvPr>
            <p:ph type="title"/>
          </p:nvPr>
        </p:nvSpPr>
        <p:spPr>
          <a:xfrm>
            <a:off x="838200" y="196313"/>
            <a:ext cx="10515600" cy="1325563"/>
          </a:xfrm>
          <a:solidFill>
            <a:srgbClr val="FF3399"/>
          </a:solidFill>
        </p:spPr>
        <p:txBody>
          <a:bodyPr/>
          <a:lstStyle/>
          <a:p>
            <a:pPr algn="ctr"/>
            <a:r>
              <a:rPr lang="en-GB" u="sng" dirty="0" smtClean="0"/>
              <a:t>Meditation - Relax</a:t>
            </a:r>
            <a:r>
              <a:rPr lang="en-GB" u="sng" dirty="0"/>
              <a:t>!</a:t>
            </a:r>
          </a:p>
        </p:txBody>
      </p:sp>
      <p:pic>
        <p:nvPicPr>
          <p:cNvPr id="15362" name="Picture 2" descr="Image result for sensory massage">
            <a:extLst>
              <a:ext uri="{FF2B5EF4-FFF2-40B4-BE49-F238E27FC236}">
                <a16:creationId xmlns:a16="http://schemas.microsoft.com/office/drawing/2014/main" id="{49564133-8AD3-4501-AACD-C80A7AD11675}"/>
              </a:ext>
            </a:extLst>
          </p:cNvPr>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2970794" y="3806580"/>
            <a:ext cx="2940149" cy="2940149"/>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a:extLst>
              <a:ext uri="{FF2B5EF4-FFF2-40B4-BE49-F238E27FC236}">
                <a16:creationId xmlns:a16="http://schemas.microsoft.com/office/drawing/2014/main" id="{C0C1EE31-BFBA-4797-857E-CD7A9951FDD0}"/>
              </a:ext>
            </a:extLst>
          </p:cNvPr>
          <p:cNvSpPr/>
          <p:nvPr/>
        </p:nvSpPr>
        <p:spPr>
          <a:xfrm>
            <a:off x="653143" y="1887050"/>
            <a:ext cx="10515600" cy="2031325"/>
          </a:xfrm>
          <a:prstGeom prst="rect">
            <a:avLst/>
          </a:prstGeom>
        </p:spPr>
        <p:txBody>
          <a:bodyPr wrap="square">
            <a:spAutoFit/>
          </a:bodyPr>
          <a:lstStyle/>
          <a:p>
            <a:pPr algn="ctr"/>
            <a:r>
              <a:rPr lang="en-GB" dirty="0">
                <a:solidFill>
                  <a:srgbClr val="000000"/>
                </a:solidFill>
                <a:latin typeface="+mj-lt"/>
              </a:rPr>
              <a:t>At school we often enjoy some sensory massage time and this will be easy and simple to recreate at home.</a:t>
            </a:r>
          </a:p>
          <a:p>
            <a:pPr algn="ctr"/>
            <a:endParaRPr lang="en-GB" dirty="0">
              <a:solidFill>
                <a:srgbClr val="000000"/>
              </a:solidFill>
              <a:latin typeface="+mj-lt"/>
            </a:endParaRPr>
          </a:p>
          <a:p>
            <a:pPr algn="ctr"/>
            <a:r>
              <a:rPr lang="en-GB" dirty="0">
                <a:solidFill>
                  <a:srgbClr val="000000"/>
                </a:solidFill>
                <a:latin typeface="+mj-lt"/>
              </a:rPr>
              <a:t>Play some soothing/relaxing music, find some </a:t>
            </a:r>
            <a:r>
              <a:rPr lang="en-GB" dirty="0" smtClean="0">
                <a:solidFill>
                  <a:srgbClr val="000000"/>
                </a:solidFill>
                <a:latin typeface="+mj-lt"/>
              </a:rPr>
              <a:t>safe cream which you ae happy to use  </a:t>
            </a:r>
            <a:r>
              <a:rPr lang="en-GB" dirty="0">
                <a:solidFill>
                  <a:srgbClr val="000000"/>
                </a:solidFill>
                <a:latin typeface="+mj-lt"/>
              </a:rPr>
              <a:t>or </a:t>
            </a:r>
            <a:r>
              <a:rPr lang="en-GB" dirty="0" smtClean="0">
                <a:solidFill>
                  <a:srgbClr val="000000"/>
                </a:solidFill>
                <a:latin typeface="+mj-lt"/>
              </a:rPr>
              <a:t>even vegetable oil </a:t>
            </a:r>
            <a:r>
              <a:rPr lang="en-GB" dirty="0">
                <a:solidFill>
                  <a:srgbClr val="000000"/>
                </a:solidFill>
                <a:latin typeface="+mj-lt"/>
              </a:rPr>
              <a:t>and then enjoy some quiet time.</a:t>
            </a:r>
          </a:p>
          <a:p>
            <a:pPr algn="ctr"/>
            <a:endParaRPr lang="en-GB" dirty="0">
              <a:solidFill>
                <a:srgbClr val="000000"/>
              </a:solidFill>
              <a:latin typeface="+mj-lt"/>
            </a:endParaRPr>
          </a:p>
          <a:p>
            <a:pPr algn="ctr"/>
            <a:r>
              <a:rPr lang="en-GB" dirty="0">
                <a:solidFill>
                  <a:srgbClr val="000000"/>
                </a:solidFill>
                <a:latin typeface="+mj-lt"/>
              </a:rPr>
              <a:t>If you have access to any sensory lights at home then this would be a great time to put them on and enjoy them in a dark space/room.</a:t>
            </a:r>
          </a:p>
        </p:txBody>
      </p:sp>
      <p:pic>
        <p:nvPicPr>
          <p:cNvPr id="15364" name="Picture 4" descr="Image result for sensory lights">
            <a:extLst>
              <a:ext uri="{FF2B5EF4-FFF2-40B4-BE49-F238E27FC236}">
                <a16:creationId xmlns:a16="http://schemas.microsoft.com/office/drawing/2014/main" id="{226C00E1-789F-4678-9165-B46DBFA73912}"/>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6403731" y="3806580"/>
            <a:ext cx="2940148" cy="2940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453624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7" name="Picture 1"/>
          <p:cNvPicPr>
            <a:picLocks noGrp="1" noChangeAspect="1"/>
          </p:cNvPicPr>
          <p:nvPr>
            <p:ph idx="1"/>
          </p:nvPr>
        </p:nvPicPr>
        <p:blipFill>
          <a:blip r:embed="rId6" cstate="print">
            <a:extLst>
              <a:ext uri="{28A0092B-C50C-407E-A947-70E740481C1C}">
                <a14:useLocalDpi xmlns:a14="http://schemas.microsoft.com/office/drawing/2010/main" val="0"/>
              </a:ext>
            </a:extLst>
          </a:blip>
          <a:srcRect/>
          <a:stretch>
            <a:fillRect/>
          </a:stretch>
        </p:blipFill>
        <p:spPr bwMode="auto">
          <a:xfrm>
            <a:off x="3737791" y="1408906"/>
            <a:ext cx="4128479"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2"/>
          <p:cNvSpPr txBox="1">
            <a:spLocks noChangeArrowheads="1"/>
          </p:cNvSpPr>
          <p:nvPr/>
        </p:nvSpPr>
        <p:spPr>
          <a:xfrm>
            <a:off x="2867268" y="633190"/>
            <a:ext cx="8229600" cy="72008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6600" dirty="0" smtClean="0">
                <a:solidFill>
                  <a:srgbClr val="FF0000"/>
                </a:solidFill>
                <a:latin typeface="Comic Sans MS" panose="030F0702030302020204" pitchFamily="66" charset="0"/>
              </a:rPr>
              <a:t>Great Learning</a:t>
            </a:r>
            <a:endParaRPr lang="en-GB" altLang="en-US" sz="6600" dirty="0">
              <a:solidFill>
                <a:srgbClr val="FF0000"/>
              </a:solidFill>
              <a:latin typeface="Comic Sans MS" panose="030F0702030302020204" pitchFamily="66" charset="0"/>
            </a:endParaRPr>
          </a:p>
        </p:txBody>
      </p:sp>
      <p:pic>
        <p:nvPicPr>
          <p:cNvPr id="11" name="Picture 2"/>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31329" y="4704584"/>
            <a:ext cx="1722437" cy="187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650295" y="4445993"/>
            <a:ext cx="2060653" cy="2128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2623586" y="6087296"/>
            <a:ext cx="487363" cy="487363"/>
          </a:xfrm>
          <a:prstGeom prst="rect">
            <a:avLst/>
          </a:prstGeom>
        </p:spPr>
      </p:pic>
      <p:pic>
        <p:nvPicPr>
          <p:cNvPr id="15" name="Sia - The Greatest (Lyrics)">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9"/>
          <a:stretch>
            <a:fillRect/>
          </a:stretch>
        </p:blipFill>
        <p:spPr>
          <a:xfrm>
            <a:off x="8847583" y="1493343"/>
            <a:ext cx="609600" cy="609600"/>
          </a:xfrm>
          <a:prstGeom prst="rect">
            <a:avLst/>
          </a:prstGeom>
        </p:spPr>
      </p:pic>
    </p:spTree>
    <p:extLst>
      <p:ext uri="{BB962C8B-B14F-4D97-AF65-F5344CB8AC3E}">
        <p14:creationId xmlns:p14="http://schemas.microsoft.com/office/powerpoint/2010/main" val="4020282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6973"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1" presetClass="mediacall" presetSubtype="0" fill="hold" nodeType="clickEffect">
                                  <p:stCondLst>
                                    <p:cond delay="0"/>
                                  </p:stCondLst>
                                  <p:childTnLst>
                                    <p:cmd type="call" cmd="playFrom(0.0)">
                                      <p:cBhvr>
                                        <p:cTn id="11" dur="10323" fill="hold"/>
                                        <p:tgtEl>
                                          <p:spTgt spid="6"/>
                                        </p:tgtEl>
                                      </p:cBhvr>
                                    </p:cmd>
                                  </p:childTnLst>
                                </p:cTn>
                              </p:par>
                            </p:childTnLst>
                          </p:cTn>
                        </p:par>
                      </p:childTnLst>
                    </p:cTn>
                  </p:par>
                </p:childTnLst>
              </p:cTn>
              <p:nextCondLst>
                <p:cond evt="onClick" delay="0">
                  <p:tgtEl>
                    <p:spTgt spid="6"/>
                  </p:tgtEl>
                </p:cond>
              </p:nextCondLst>
            </p:seq>
            <p:audio>
              <p:cMediaNode vol="80000">
                <p:cTn id="12" fill="hold" display="0">
                  <p:stCondLst>
                    <p:cond delay="indefinite"/>
                  </p:stCondLst>
                  <p:endCondLst>
                    <p:cond evt="onStopAudio" delay="0">
                      <p:tgtEl>
                        <p:sldTgt/>
                      </p:tgtEl>
                    </p:cond>
                  </p:endCondLst>
                </p:cTn>
                <p:tgtEl>
                  <p:spTgt spid="6"/>
                </p:tgtEl>
              </p:cMediaNode>
            </p:audio>
            <p:audio>
              <p:cMediaNode vol="80000">
                <p:cTn id="13" repeatCount="indefinite" fill="hold" display="0">
                  <p:stCondLst>
                    <p:cond delay="indefinite"/>
                  </p:stCondLst>
                  <p:endCondLst>
                    <p:cond evt="onStopAudio" delay="0">
                      <p:tgtEl>
                        <p:sldTgt/>
                      </p:tgtEl>
                    </p:cond>
                  </p:endCondLst>
                </p:cTn>
                <p:tgtEl>
                  <p:spTgt spid="15"/>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76EC029F64E2D4DA33F9FEE6083DC02" ma:contentTypeVersion="14" ma:contentTypeDescription="Create a new document." ma:contentTypeScope="" ma:versionID="b3f0550aeb6dcc679dab888dce95cde4">
  <xsd:schema xmlns:xsd="http://www.w3.org/2001/XMLSchema" xmlns:xs="http://www.w3.org/2001/XMLSchema" xmlns:p="http://schemas.microsoft.com/office/2006/metadata/properties" xmlns:ns3="7e9b550b-635d-4b7e-9da2-cd07c1d6b7ef" xmlns:ns4="6d0d319d-e5c8-45cd-81a8-43c22933bc42" targetNamespace="http://schemas.microsoft.com/office/2006/metadata/properties" ma:root="true" ma:fieldsID="13b4d38612c1dc9db6fc65e8f1cdeeba" ns3:_="" ns4:_="">
    <xsd:import namespace="7e9b550b-635d-4b7e-9da2-cd07c1d6b7ef"/>
    <xsd:import namespace="6d0d319d-e5c8-45cd-81a8-43c22933bc42"/>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Location" minOccurs="0"/>
                <xsd:element ref="ns3:MediaServiceAutoKeyPoints" minOccurs="0"/>
                <xsd:element ref="ns3:MediaServiceKeyPoints"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e9b550b-635d-4b7e-9da2-cd07c1d6b7e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d0d319d-e5c8-45cd-81a8-43c22933bc4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79C05D0-3C6E-4B1E-9D4E-F72F49B4C7D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e9b550b-635d-4b7e-9da2-cd07c1d6b7ef"/>
    <ds:schemaRef ds:uri="6d0d319d-e5c8-45cd-81a8-43c22933bc4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1E7482A-18B5-4D3F-8169-28898F37BB77}">
  <ds:schemaRefs>
    <ds:schemaRef ds:uri="http://purl.org/dc/elements/1.1/"/>
    <ds:schemaRef ds:uri="7e9b550b-635d-4b7e-9da2-cd07c1d6b7ef"/>
    <ds:schemaRef ds:uri="http://schemas.microsoft.com/office/infopath/2007/PartnerControls"/>
    <ds:schemaRef ds:uri="http://www.w3.org/XML/1998/namespace"/>
    <ds:schemaRef ds:uri="http://schemas.microsoft.com/office/2006/metadata/properties"/>
    <ds:schemaRef ds:uri="6d0d319d-e5c8-45cd-81a8-43c22933bc42"/>
    <ds:schemaRef ds:uri="http://schemas.microsoft.com/office/2006/documentManagement/types"/>
    <ds:schemaRef ds:uri="http://schemas.openxmlformats.org/package/2006/metadata/core-properties"/>
    <ds:schemaRef ds:uri="http://purl.org/dc/dcmitype/"/>
    <ds:schemaRef ds:uri="http://purl.org/dc/terms/"/>
  </ds:schemaRefs>
</ds:datastoreItem>
</file>

<file path=customXml/itemProps3.xml><?xml version="1.0" encoding="utf-8"?>
<ds:datastoreItem xmlns:ds="http://schemas.openxmlformats.org/officeDocument/2006/customXml" ds:itemID="{F1E2B4B1-35DD-46A3-8FC2-EB85A4C7DE7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771</TotalTime>
  <Words>1578</Words>
  <Application>Microsoft Office PowerPoint</Application>
  <PresentationFormat>Widescreen</PresentationFormat>
  <Paragraphs>183</Paragraphs>
  <Slides>30</Slides>
  <Notes>0</Notes>
  <HiddenSlides>0</HiddenSlides>
  <MMClips>3</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Arial</vt:lpstr>
      <vt:lpstr>Calibri</vt:lpstr>
      <vt:lpstr>Calibri Light</vt:lpstr>
      <vt:lpstr>Comic Sans MS</vt:lpstr>
      <vt:lpstr>Times New Roman</vt:lpstr>
      <vt:lpstr>Tuffy</vt:lpstr>
      <vt:lpstr>Office Theme</vt:lpstr>
      <vt:lpstr>Spring Home learning  for EYFS/KS1 Learners Nicky Rowland  Remember its important to email me and post photographs on the parent group so we can see what amazing work you have been doing</vt:lpstr>
      <vt:lpstr>Daily Early Years  session example  </vt:lpstr>
      <vt:lpstr>PowerPoint Presentation</vt:lpstr>
      <vt:lpstr>PowerPoint Presentation</vt:lpstr>
      <vt:lpstr>PowerPoint Presentation</vt:lpstr>
      <vt:lpstr>Movement</vt:lpstr>
      <vt:lpstr>Activity 4 Physibods</vt:lpstr>
      <vt:lpstr>Activity 5 - Dough Disco</vt:lpstr>
      <vt:lpstr>PowerPoint Presentation</vt:lpstr>
      <vt:lpstr>PowerPoint Presentation</vt:lpstr>
      <vt:lpstr>PowerPoint Presentation</vt:lpstr>
      <vt:lpstr>Outdoor learning</vt:lpstr>
      <vt:lpstr>PowerPoint Presentation</vt:lpstr>
      <vt:lpstr>PowerPoint Presentation</vt:lpstr>
      <vt:lpstr>Communication &amp; Interaction - Sensory stories  I have sent you my focus story separately with prompts – Polar Bear - enjoy </vt:lpstr>
      <vt:lpstr>PowerPoint Presentation</vt:lpstr>
      <vt:lpstr>PowerPoint Presentation</vt:lpstr>
      <vt:lpstr>Activity 11 -  Communication/Cognition Poem </vt:lpstr>
      <vt:lpstr>PowerPoint Presentation</vt:lpstr>
      <vt:lpstr>PowerPoint Presentation</vt:lpstr>
      <vt:lpstr>PowerPoint Presentation</vt:lpstr>
      <vt:lpstr>PowerPoint Presentation</vt:lpstr>
      <vt:lpstr>Activity 16 : Sounds – Early Phonics</vt:lpstr>
      <vt:lpstr>PowerPoint Presentation</vt:lpstr>
      <vt:lpstr>Activity 15 - Music</vt:lpstr>
      <vt:lpstr>PowerPoint Presentation</vt:lpstr>
      <vt:lpstr>Activity 17 - Sensory Exploration</vt:lpstr>
      <vt:lpstr>PowerPoint Presentation</vt:lpstr>
      <vt:lpstr>Meditation - Relax!</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ideas for Keller students!</dc:title>
  <dc:creator>Eliza Moseley</dc:creator>
  <cp:lastModifiedBy>Laura Wallis</cp:lastModifiedBy>
  <cp:revision>77</cp:revision>
  <cp:lastPrinted>2020-03-16T08:45:10Z</cp:lastPrinted>
  <dcterms:created xsi:type="dcterms:W3CDTF">2020-03-15T20:07:55Z</dcterms:created>
  <dcterms:modified xsi:type="dcterms:W3CDTF">2022-03-07T11:13:13Z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0x010100C76EC029F64E2D4DA33F9FEE6083DC02</vt:lpwstr>
  </property>
</Properties>
</file>