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7" r:id="rId3"/>
    <p:sldId id="300" r:id="rId4"/>
    <p:sldId id="301" r:id="rId5"/>
    <p:sldId id="263" r:id="rId6"/>
    <p:sldId id="272" r:id="rId7"/>
    <p:sldId id="295" r:id="rId8"/>
    <p:sldId id="286" r:id="rId9"/>
    <p:sldId id="273" r:id="rId10"/>
    <p:sldId id="298" r:id="rId11"/>
    <p:sldId id="303" r:id="rId12"/>
    <p:sldId id="299" r:id="rId13"/>
    <p:sldId id="302" r:id="rId14"/>
    <p:sldId id="28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0584" autoAdjust="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3A14367-96AB-4716-BD68-133464B04E8F}" type="datetimeFigureOut">
              <a:rPr lang="en-GB" smtClean="0"/>
              <a:t>14/03/2022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4DEEB10-1253-4826-B0F4-483306F46B68}" type="slidenum">
              <a:rPr lang="en-GB" smtClean="0"/>
              <a:t>‹#›</a:t>
            </a:fld>
            <a:endParaRPr lang="en-GB"/>
          </a:p>
        </p:txBody>
      </p:sp>
    </p:spTree>
    <p:extLst>
      <p:ext uri="{BB962C8B-B14F-4D97-AF65-F5344CB8AC3E}">
        <p14:creationId xmlns:p14="http://schemas.microsoft.com/office/powerpoint/2010/main" val="845945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175D868-7499-4791-B096-12B2C12C2909}" type="datetimeFigureOut">
              <a:rPr lang="en-GB" smtClean="0"/>
              <a:t>14/03/2022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19918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175D868-7499-4791-B096-12B2C12C2909}" type="datetimeFigureOut">
              <a:rPr lang="en-GB" smtClean="0"/>
              <a:t>14/03/2022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14627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175D868-7499-4791-B096-12B2C12C2909}" type="datetimeFigureOut">
              <a:rPr lang="en-GB" smtClean="0"/>
              <a:t>14/03/2022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3263245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175D868-7499-4791-B096-12B2C12C2909}" type="datetimeFigureOut">
              <a:rPr lang="en-GB" smtClean="0"/>
              <a:t>14/03/2022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1351555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175D868-7499-4791-B096-12B2C12C2909}" type="datetimeFigureOut">
              <a:rPr lang="en-GB" smtClean="0"/>
              <a:t>14/03/2022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145315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175D868-7499-4791-B096-12B2C12C2909}" type="datetimeFigureOut">
              <a:rPr lang="en-GB" smtClean="0"/>
              <a:t>14/03/2022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4062119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75D868-7499-4791-B096-12B2C12C2909}" type="datetimeFigureOut">
              <a:rPr lang="en-GB" smtClean="0"/>
              <a:t>14/03/2022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2110383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175D868-7499-4791-B096-12B2C12C2909}" type="datetimeFigureOut">
              <a:rPr lang="en-GB" smtClean="0"/>
              <a:t>14/03/2022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2400166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175D868-7499-4791-B096-12B2C12C2909}" type="datetimeFigureOut">
              <a:rPr lang="en-GB" smtClean="0"/>
              <a:t>14/03/2022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461724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175D868-7499-4791-B096-12B2C12C2909}" type="datetimeFigureOut">
              <a:rPr lang="en-GB" smtClean="0"/>
              <a:t>14/03/2022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3539577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175D868-7499-4791-B096-12B2C12C2909}" type="datetimeFigureOut">
              <a:rPr lang="en-GB" smtClean="0"/>
              <a:t>14/03/2022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C1567A-DE16-4909-9D02-B4B64F0FC857}" type="slidenum">
              <a:rPr lang="en-GB" smtClean="0"/>
              <a:t>‹#›</a:t>
            </a:fld>
            <a:endParaRPr lang="en-GB"/>
          </a:p>
        </p:txBody>
      </p:sp>
    </p:spTree>
    <p:extLst>
      <p:ext uri="{BB962C8B-B14F-4D97-AF65-F5344CB8AC3E}">
        <p14:creationId xmlns:p14="http://schemas.microsoft.com/office/powerpoint/2010/main" val="595696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75D868-7499-4791-B096-12B2C12C2909}" type="datetimeFigureOut">
              <a:rPr lang="en-GB" smtClean="0"/>
              <a:t>14/03/2022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C1567A-DE16-4909-9D02-B4B64F0FC857}" type="slidenum">
              <a:rPr lang="en-GB" smtClean="0"/>
              <a:t>‹#›</a:t>
            </a:fld>
            <a:endParaRPr lang="en-GB"/>
          </a:p>
        </p:txBody>
      </p:sp>
    </p:spTree>
    <p:extLst>
      <p:ext uri="{BB962C8B-B14F-4D97-AF65-F5344CB8AC3E}">
        <p14:creationId xmlns:p14="http://schemas.microsoft.com/office/powerpoint/2010/main" val="1744744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bing.com/videos/search?q=singing+hands+this+is+me&amp;docid=607989828225292156&amp;mid=F72681649EE511FEE4D7F72681649EE511FEE4D7&amp;view=detail&amp;FORM=VIRE" TargetMode="External"/><Relationship Id="rId7" Type="http://schemas.openxmlformats.org/officeDocument/2006/relationships/image" Target="../media/image6.png"/><Relationship Id="rId2" Type="http://schemas.openxmlformats.org/officeDocument/2006/relationships/hyperlink" Target="https://www.bing.com/videos/search?q=good+morning+dwane+reed&amp;&amp;view=detail&amp;mid=9A396B395EAE022DEDEC9A396B395EAE022DEDEC&amp;&amp;FORM=VRDGAR" TargetMode="Externa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www.youtube.com/watch?v=OygsHbM1UCw"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bbc.co.uk/bitesize/topics/zvq9bdm" TargetMode="External"/><Relationship Id="rId2" Type="http://schemas.openxmlformats.org/officeDocument/2006/relationships/hyperlink" Target="https://www.bbc.co.uk/bitesize/topics/zf2yf4j" TargetMode="External"/><Relationship Id="rId1" Type="http://schemas.openxmlformats.org/officeDocument/2006/relationships/slideLayout" Target="../slideLayouts/slideLayout6.xml"/><Relationship Id="rId6" Type="http://schemas.openxmlformats.org/officeDocument/2006/relationships/hyperlink" Target="https://www.phonicsbloom.com/" TargetMode="External"/><Relationship Id="rId5" Type="http://schemas.openxmlformats.org/officeDocument/2006/relationships/hyperlink" Target="https://www.phonicsplay.co.uk/" TargetMode="External"/><Relationship Id="rId4" Type="http://schemas.openxmlformats.org/officeDocument/2006/relationships/hyperlink" Target="https://www.bbc.co.uk/bitesize/topics/zd63xyc/articles/zdp4pg8"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a0flJNX_UFM" TargetMode="External"/><Relationship Id="rId3" Type="http://schemas.openxmlformats.org/officeDocument/2006/relationships/hyperlink" Target="https://www.youtube.com/watch?v=4KKEkVrvYVY" TargetMode="External"/><Relationship Id="rId7" Type="http://schemas.openxmlformats.org/officeDocument/2006/relationships/hyperlink" Target="https://www.youtube.com/watch?v=eQzxZlpYdew" TargetMode="External"/><Relationship Id="rId12" Type="http://schemas.openxmlformats.org/officeDocument/2006/relationships/hyperlink" Target="https://www.youtube.com/watch?v=Lnn8hPE9Hl0" TargetMode="External"/><Relationship Id="rId2" Type="http://schemas.openxmlformats.org/officeDocument/2006/relationships/hyperlink" Target="https://www.youtube.com/watch?v=o8JzH0Jq_gw" TargetMode="External"/><Relationship Id="rId1" Type="http://schemas.openxmlformats.org/officeDocument/2006/relationships/slideLayout" Target="../slideLayouts/slideLayout6.xml"/><Relationship Id="rId6" Type="http://schemas.openxmlformats.org/officeDocument/2006/relationships/hyperlink" Target="https://www.youtube.com/watch?v=FRYw-pqSdKo" TargetMode="External"/><Relationship Id="rId11" Type="http://schemas.openxmlformats.org/officeDocument/2006/relationships/hyperlink" Target="https://www.youtube.com/watch?v=OiQZNmvw8Xo" TargetMode="External"/><Relationship Id="rId5" Type="http://schemas.openxmlformats.org/officeDocument/2006/relationships/hyperlink" Target="https://www.youtube.com/watch?v=e6h7LEru69U&amp;list=PL191797EAC8109FE5&amp;index=2" TargetMode="External"/><Relationship Id="rId10" Type="http://schemas.openxmlformats.org/officeDocument/2006/relationships/hyperlink" Target="https://www.youtube.com/watch?v=akTRWJZMks0" TargetMode="External"/><Relationship Id="rId4" Type="http://schemas.openxmlformats.org/officeDocument/2006/relationships/hyperlink" Target="https://www.youtube.com/watch?v=IcO2qWARE_E&amp;list=PL191797EAC8109FE5&amp;index=3" TargetMode="External"/><Relationship Id="rId9" Type="http://schemas.openxmlformats.org/officeDocument/2006/relationships/hyperlink" Target="https://www.youtube.com/watch?v=z5m8BWk5LoQ&amp;list=PL5yY0CY3rgI5muoTxImylbhCE_GVocN9I&amp;index=17"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www.topmarks.co.uk/maths-games/5-7-years/shapes" TargetMode="External"/><Relationship Id="rId5" Type="http://schemas.openxmlformats.org/officeDocument/2006/relationships/hyperlink" Target="https://www.topmarks.co.uk/maths-games/3-5-years/counting" TargetMode="Externa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hyperlink" Target="https://www.sensorytrust.org.uk/resources/activities"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s://veganuary.com/recipes/nepalese-potato-salad-aloo-sandheko/" TargetMode="External"/><Relationship Id="rId7" Type="http://schemas.openxmlformats.org/officeDocument/2006/relationships/hyperlink" Target="http://nepalitummy.blogspot.com/search?q=pudding#.Ydb1-GjP1PY" TargetMode="External"/><Relationship Id="rId2" Type="http://schemas.openxmlformats.org/officeDocument/2006/relationships/hyperlink" Target="https://www.youtube.com/watch?v=UxiWkgidJds" TargetMode="External"/><Relationship Id="rId1" Type="http://schemas.openxmlformats.org/officeDocument/2006/relationships/slideLayout" Target="../slideLayouts/slideLayout2.xml"/><Relationship Id="rId6" Type="http://schemas.openxmlformats.org/officeDocument/2006/relationships/hyperlink" Target="http://nepalitummy.blogspot.com/2016/02/nepali-style-sausagehotdog-chili-recipe.html#.Ydb1uGjP1PY" TargetMode="External"/><Relationship Id="rId5" Type="http://schemas.openxmlformats.org/officeDocument/2006/relationships/hyperlink" Target="http://nepalitummy.blogspot.com/2013/08/chicken-choila-requested-recipe.html#.Ydb1CWjP1PY" TargetMode="External"/><Relationship Id="rId4" Type="http://schemas.openxmlformats.org/officeDocument/2006/relationships/hyperlink" Target="http://nepalitummy.blogspot.com/2014/03/cauliflower-pakoras-recipe.html#.Ydb0lmjP1P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13463" y="390843"/>
            <a:ext cx="8194766" cy="2387600"/>
          </a:xfrm>
        </p:spPr>
        <p:txBody>
          <a:bodyPr>
            <a:normAutofit/>
          </a:bodyPr>
          <a:lstStyle/>
          <a:p>
            <a:r>
              <a:rPr lang="en-GB" sz="8900" b="1" dirty="0" smtClean="0">
                <a:solidFill>
                  <a:srgbClr val="FFC000"/>
                </a:solidFill>
              </a:rPr>
              <a:t>Elm Class</a:t>
            </a:r>
            <a:r>
              <a:rPr lang="en-GB" sz="8900" b="1" dirty="0" smtClean="0">
                <a:solidFill>
                  <a:srgbClr val="FF0000"/>
                </a:solidFill>
              </a:rPr>
              <a:t/>
            </a:r>
            <a:br>
              <a:rPr lang="en-GB" sz="8900" b="1" dirty="0" smtClean="0">
                <a:solidFill>
                  <a:srgbClr val="FF0000"/>
                </a:solidFill>
              </a:rPr>
            </a:br>
            <a:r>
              <a:rPr lang="en-GB" dirty="0" smtClean="0"/>
              <a:t>Remote Learning Pack</a:t>
            </a:r>
            <a:endParaRPr lang="en-GB" dirty="0"/>
          </a:p>
        </p:txBody>
      </p:sp>
      <p:sp>
        <p:nvSpPr>
          <p:cNvPr id="3" name="Subtitle 2"/>
          <p:cNvSpPr>
            <a:spLocks noGrp="1"/>
          </p:cNvSpPr>
          <p:nvPr>
            <p:ph type="subTitle" idx="1"/>
          </p:nvPr>
        </p:nvSpPr>
        <p:spPr>
          <a:xfrm>
            <a:off x="3113315" y="3732667"/>
            <a:ext cx="9144000" cy="1655762"/>
          </a:xfrm>
        </p:spPr>
        <p:txBody>
          <a:bodyPr>
            <a:normAutofit/>
          </a:bodyPr>
          <a:lstStyle/>
          <a:p>
            <a:r>
              <a:rPr lang="en-GB" sz="8000" dirty="0" smtClean="0"/>
              <a:t>Spring 2022</a:t>
            </a:r>
            <a:endParaRPr lang="en-GB" sz="8000" dirty="0"/>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632" y="3367678"/>
            <a:ext cx="3578609" cy="238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9954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346" y="-32118"/>
            <a:ext cx="4429369" cy="1325563"/>
          </a:xfrm>
        </p:spPr>
        <p:txBody>
          <a:bodyPr/>
          <a:lstStyle/>
          <a:p>
            <a:r>
              <a:rPr lang="en-GB" u="sng" dirty="0" smtClean="0"/>
              <a:t>Colours of the day</a:t>
            </a:r>
            <a:endParaRPr lang="en-GB" u="sng" dirty="0"/>
          </a:p>
        </p:txBody>
      </p:sp>
      <p:graphicFrame>
        <p:nvGraphicFramePr>
          <p:cNvPr id="5" name="Table 4"/>
          <p:cNvGraphicFramePr>
            <a:graphicFrameLocks noGrp="1"/>
          </p:cNvGraphicFramePr>
          <p:nvPr>
            <p:extLst>
              <p:ext uri="{D42A27DB-BD31-4B8C-83A1-F6EECF244321}">
                <p14:modId xmlns:p14="http://schemas.microsoft.com/office/powerpoint/2010/main" val="3288060572"/>
              </p:ext>
            </p:extLst>
          </p:nvPr>
        </p:nvGraphicFramePr>
        <p:xfrm>
          <a:off x="359952" y="1210017"/>
          <a:ext cx="11265990" cy="3404232"/>
        </p:xfrm>
        <a:graphic>
          <a:graphicData uri="http://schemas.openxmlformats.org/drawingml/2006/table">
            <a:tbl>
              <a:tblPr firstRow="1" bandRow="1">
                <a:tableStyleId>{5940675A-B579-460E-94D1-54222C63F5DA}</a:tableStyleId>
              </a:tblPr>
              <a:tblGrid>
                <a:gridCol w="2253198">
                  <a:extLst>
                    <a:ext uri="{9D8B030D-6E8A-4147-A177-3AD203B41FA5}">
                      <a16:colId xmlns:a16="http://schemas.microsoft.com/office/drawing/2014/main" val="2486567838"/>
                    </a:ext>
                  </a:extLst>
                </a:gridCol>
                <a:gridCol w="2253198">
                  <a:extLst>
                    <a:ext uri="{9D8B030D-6E8A-4147-A177-3AD203B41FA5}">
                      <a16:colId xmlns:a16="http://schemas.microsoft.com/office/drawing/2014/main" val="1665988025"/>
                    </a:ext>
                  </a:extLst>
                </a:gridCol>
                <a:gridCol w="2253198">
                  <a:extLst>
                    <a:ext uri="{9D8B030D-6E8A-4147-A177-3AD203B41FA5}">
                      <a16:colId xmlns:a16="http://schemas.microsoft.com/office/drawing/2014/main" val="2586163601"/>
                    </a:ext>
                  </a:extLst>
                </a:gridCol>
                <a:gridCol w="2253198">
                  <a:extLst>
                    <a:ext uri="{9D8B030D-6E8A-4147-A177-3AD203B41FA5}">
                      <a16:colId xmlns:a16="http://schemas.microsoft.com/office/drawing/2014/main" val="3267492398"/>
                    </a:ext>
                  </a:extLst>
                </a:gridCol>
                <a:gridCol w="2253198">
                  <a:extLst>
                    <a:ext uri="{9D8B030D-6E8A-4147-A177-3AD203B41FA5}">
                      <a16:colId xmlns:a16="http://schemas.microsoft.com/office/drawing/2014/main" val="1121396286"/>
                    </a:ext>
                  </a:extLst>
                </a:gridCol>
              </a:tblGrid>
              <a:tr h="636200">
                <a:tc>
                  <a:txBody>
                    <a:bodyPr/>
                    <a:lstStyle/>
                    <a:p>
                      <a:pPr algn="ctr"/>
                      <a:r>
                        <a:rPr lang="en-GB" sz="3200" dirty="0" smtClean="0"/>
                        <a:t>Monday</a:t>
                      </a:r>
                      <a:endParaRPr lang="en-GB" sz="3200" dirty="0"/>
                    </a:p>
                  </a:txBody>
                  <a:tcPr/>
                </a:tc>
                <a:tc>
                  <a:txBody>
                    <a:bodyPr/>
                    <a:lstStyle/>
                    <a:p>
                      <a:pPr algn="ctr"/>
                      <a:r>
                        <a:rPr lang="en-GB" sz="3200" dirty="0" smtClean="0"/>
                        <a:t>Tuesday</a:t>
                      </a:r>
                      <a:endParaRPr lang="en-GB" sz="3200" dirty="0"/>
                    </a:p>
                  </a:txBody>
                  <a:tcPr/>
                </a:tc>
                <a:tc>
                  <a:txBody>
                    <a:bodyPr/>
                    <a:lstStyle/>
                    <a:p>
                      <a:pPr algn="ctr"/>
                      <a:r>
                        <a:rPr lang="en-GB" sz="3200" dirty="0" smtClean="0"/>
                        <a:t>Wednesday</a:t>
                      </a:r>
                      <a:endParaRPr lang="en-GB" sz="3200" dirty="0"/>
                    </a:p>
                  </a:txBody>
                  <a:tcPr/>
                </a:tc>
                <a:tc>
                  <a:txBody>
                    <a:bodyPr/>
                    <a:lstStyle/>
                    <a:p>
                      <a:pPr algn="ctr"/>
                      <a:r>
                        <a:rPr lang="en-GB" sz="3200" dirty="0" smtClean="0"/>
                        <a:t>Thursday</a:t>
                      </a:r>
                      <a:endParaRPr lang="en-GB" sz="3200" dirty="0"/>
                    </a:p>
                  </a:txBody>
                  <a:tcPr/>
                </a:tc>
                <a:tc>
                  <a:txBody>
                    <a:bodyPr/>
                    <a:lstStyle/>
                    <a:p>
                      <a:pPr algn="ctr"/>
                      <a:r>
                        <a:rPr lang="en-GB" sz="3200" dirty="0" smtClean="0"/>
                        <a:t>Friday</a:t>
                      </a:r>
                      <a:endParaRPr lang="en-GB" sz="3200" dirty="0"/>
                    </a:p>
                  </a:txBody>
                  <a:tcPr/>
                </a:tc>
                <a:extLst>
                  <a:ext uri="{0D108BD9-81ED-4DB2-BD59-A6C34878D82A}">
                    <a16:rowId xmlns:a16="http://schemas.microsoft.com/office/drawing/2014/main" val="3634712538"/>
                  </a:ext>
                </a:extLst>
              </a:tr>
              <a:tr h="69668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dirty="0" smtClean="0">
                          <a:solidFill>
                            <a:schemeClr val="bg1">
                              <a:lumMod val="95000"/>
                            </a:schemeClr>
                          </a:solidFill>
                        </a:rPr>
                        <a:t>White</a:t>
                      </a:r>
                      <a:endParaRPr lang="en-GB" sz="6000"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dirty="0" smtClean="0">
                          <a:solidFill>
                            <a:srgbClr val="00B050"/>
                          </a:solidFill>
                        </a:rPr>
                        <a:t>Green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dirty="0" smtClean="0">
                          <a:solidFill>
                            <a:srgbClr val="FF0000"/>
                          </a:solidFill>
                        </a:rPr>
                        <a:t>Red</a:t>
                      </a:r>
                      <a:endParaRPr lang="en-GB" sz="60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dirty="0" smtClean="0">
                          <a:solidFill>
                            <a:srgbClr val="0070C0"/>
                          </a:solidFill>
                        </a:rPr>
                        <a:t>Blue</a:t>
                      </a:r>
                      <a:endParaRPr lang="en-GB" sz="60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dirty="0" smtClean="0">
                          <a:solidFill>
                            <a:srgbClr val="FFFF00"/>
                          </a:solidFill>
                        </a:rPr>
                        <a:t>Yellow</a:t>
                      </a:r>
                      <a:endParaRPr lang="en-GB" sz="6000" dirty="0"/>
                    </a:p>
                  </a:txBody>
                  <a:tcPr/>
                </a:tc>
                <a:extLst>
                  <a:ext uri="{0D108BD9-81ED-4DB2-BD59-A6C34878D82A}">
                    <a16:rowId xmlns:a16="http://schemas.microsoft.com/office/drawing/2014/main" val="4057061061"/>
                  </a:ext>
                </a:extLst>
              </a:tr>
              <a:tr h="1762192">
                <a:tc>
                  <a:txBody>
                    <a:bodyPr/>
                    <a:lstStyle/>
                    <a:p>
                      <a:endParaRPr lang="en-GB" dirty="0"/>
                    </a:p>
                  </a:txBody>
                  <a:tcPr/>
                </a:tc>
                <a:tc>
                  <a:txBody>
                    <a:bodyPr/>
                    <a:lstStyle/>
                    <a:p>
                      <a:endParaRPr lang="en-GB" dirty="0"/>
                    </a:p>
                  </a:txBody>
                  <a:tcPr>
                    <a:solidFill>
                      <a:srgbClr val="00B050"/>
                    </a:solidFill>
                  </a:tcPr>
                </a:tc>
                <a:tc>
                  <a:txBody>
                    <a:bodyPr/>
                    <a:lstStyle/>
                    <a:p>
                      <a:endParaRPr lang="en-GB" dirty="0"/>
                    </a:p>
                  </a:txBody>
                  <a:tcPr>
                    <a:solidFill>
                      <a:srgbClr val="FF0000"/>
                    </a:solidFill>
                  </a:tcPr>
                </a:tc>
                <a:tc>
                  <a:txBody>
                    <a:bodyPr/>
                    <a:lstStyle/>
                    <a:p>
                      <a:endParaRPr lang="en-GB" dirty="0"/>
                    </a:p>
                  </a:txBody>
                  <a:tcPr>
                    <a:solidFill>
                      <a:srgbClr val="00B0F0"/>
                    </a:solidFill>
                  </a:tcPr>
                </a:tc>
                <a:tc>
                  <a:txBody>
                    <a:bodyPr/>
                    <a:lstStyle/>
                    <a:p>
                      <a:endParaRPr lang="en-GB" dirty="0"/>
                    </a:p>
                  </a:txBody>
                  <a:tcPr>
                    <a:solidFill>
                      <a:srgbClr val="FFFF00"/>
                    </a:solidFill>
                  </a:tcPr>
                </a:tc>
                <a:extLst>
                  <a:ext uri="{0D108BD9-81ED-4DB2-BD59-A6C34878D82A}">
                    <a16:rowId xmlns:a16="http://schemas.microsoft.com/office/drawing/2014/main" val="3249061231"/>
                  </a:ext>
                </a:extLst>
              </a:tr>
            </a:tbl>
          </a:graphicData>
        </a:graphic>
      </p:graphicFrame>
      <p:sp>
        <p:nvSpPr>
          <p:cNvPr id="6" name="TextBox 5"/>
          <p:cNvSpPr txBox="1"/>
          <p:nvPr/>
        </p:nvSpPr>
        <p:spPr>
          <a:xfrm>
            <a:off x="239346" y="4763589"/>
            <a:ext cx="11265990" cy="1754326"/>
          </a:xfrm>
          <a:prstGeom prst="rect">
            <a:avLst/>
          </a:prstGeom>
          <a:noFill/>
        </p:spPr>
        <p:txBody>
          <a:bodyPr wrap="square" rtlCol="0">
            <a:spAutoFit/>
          </a:bodyPr>
          <a:lstStyle/>
          <a:p>
            <a:r>
              <a:rPr lang="en-GB" sz="3600" dirty="0" smtClean="0"/>
              <a:t>What day is it today?</a:t>
            </a:r>
          </a:p>
          <a:p>
            <a:r>
              <a:rPr lang="en-GB" sz="3600" dirty="0" smtClean="0"/>
              <a:t>What colour is it today?</a:t>
            </a:r>
          </a:p>
          <a:p>
            <a:r>
              <a:rPr lang="en-GB" sz="3600" dirty="0" smtClean="0"/>
              <a:t>What things can you see that are this colour?</a:t>
            </a:r>
            <a:endParaRPr lang="en-GB" sz="3600" dirty="0"/>
          </a:p>
        </p:txBody>
      </p:sp>
    </p:spTree>
    <p:extLst>
      <p:ext uri="{BB962C8B-B14F-4D97-AF65-F5344CB8AC3E}">
        <p14:creationId xmlns:p14="http://schemas.microsoft.com/office/powerpoint/2010/main" val="22943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15886" y="293914"/>
            <a:ext cx="8194765" cy="6146074"/>
          </a:xfrm>
          <a:prstGeom prst="rect">
            <a:avLst/>
          </a:prstGeom>
        </p:spPr>
      </p:pic>
    </p:spTree>
    <p:extLst>
      <p:ext uri="{BB962C8B-B14F-4D97-AF65-F5344CB8AC3E}">
        <p14:creationId xmlns:p14="http://schemas.microsoft.com/office/powerpoint/2010/main" val="1793993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0057" y="424542"/>
            <a:ext cx="7741920" cy="5806441"/>
          </a:xfrm>
          <a:prstGeom prst="rect">
            <a:avLst/>
          </a:prstGeom>
        </p:spPr>
      </p:pic>
    </p:spTree>
    <p:extLst>
      <p:ext uri="{BB962C8B-B14F-4D97-AF65-F5344CB8AC3E}">
        <p14:creationId xmlns:p14="http://schemas.microsoft.com/office/powerpoint/2010/main" val="3725433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026" y="130946"/>
            <a:ext cx="6844323" cy="1036394"/>
          </a:xfrm>
        </p:spPr>
        <p:txBody>
          <a:bodyPr>
            <a:normAutofit/>
          </a:bodyPr>
          <a:lstStyle/>
          <a:p>
            <a:r>
              <a:rPr lang="en-GB" dirty="0" smtClean="0"/>
              <a:t>Elm Class – Songs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576295701"/>
              </p:ext>
            </p:extLst>
          </p:nvPr>
        </p:nvGraphicFramePr>
        <p:xfrm>
          <a:off x="1550126" y="1251463"/>
          <a:ext cx="8952411" cy="5024845"/>
        </p:xfrm>
        <a:graphic>
          <a:graphicData uri="http://schemas.openxmlformats.org/drawingml/2006/table">
            <a:tbl>
              <a:tblPr firstRow="1" bandRow="1">
                <a:tableStyleId>{5940675A-B579-460E-94D1-54222C63F5DA}</a:tableStyleId>
              </a:tblPr>
              <a:tblGrid>
                <a:gridCol w="2984137">
                  <a:extLst>
                    <a:ext uri="{9D8B030D-6E8A-4147-A177-3AD203B41FA5}">
                      <a16:colId xmlns:a16="http://schemas.microsoft.com/office/drawing/2014/main" val="2928565472"/>
                    </a:ext>
                  </a:extLst>
                </a:gridCol>
                <a:gridCol w="2984137">
                  <a:extLst>
                    <a:ext uri="{9D8B030D-6E8A-4147-A177-3AD203B41FA5}">
                      <a16:colId xmlns:a16="http://schemas.microsoft.com/office/drawing/2014/main" val="4268607169"/>
                    </a:ext>
                  </a:extLst>
                </a:gridCol>
                <a:gridCol w="2984137">
                  <a:extLst>
                    <a:ext uri="{9D8B030D-6E8A-4147-A177-3AD203B41FA5}">
                      <a16:colId xmlns:a16="http://schemas.microsoft.com/office/drawing/2014/main" val="370769178"/>
                    </a:ext>
                  </a:extLst>
                </a:gridCol>
              </a:tblGrid>
              <a:tr h="1353010">
                <a:tc>
                  <a:txBody>
                    <a:bodyPr/>
                    <a:lstStyle/>
                    <a:p>
                      <a:r>
                        <a:rPr lang="en-GB" dirty="0" smtClean="0"/>
                        <a:t>We</a:t>
                      </a:r>
                      <a:r>
                        <a:rPr lang="en-GB" baseline="0" dirty="0" smtClean="0"/>
                        <a:t> play this song at the start of each day to remind us that we are always learning something new.</a:t>
                      </a:r>
                      <a:endParaRPr lang="en-GB" dirty="0"/>
                    </a:p>
                  </a:txBody>
                  <a:tcPr/>
                </a:tc>
                <a:tc>
                  <a:txBody>
                    <a:bodyPr/>
                    <a:lstStyle/>
                    <a:p>
                      <a:r>
                        <a:rPr lang="en-GB" dirty="0" smtClean="0"/>
                        <a:t>We</a:t>
                      </a:r>
                      <a:r>
                        <a:rPr lang="en-GB" baseline="0" dirty="0" smtClean="0"/>
                        <a:t> enjoy this song when we need to pick ourselves up and have fun.</a:t>
                      </a:r>
                      <a:endParaRPr lang="en-GB" dirty="0"/>
                    </a:p>
                  </a:txBody>
                  <a:tcPr/>
                </a:tc>
                <a:tc>
                  <a:txBody>
                    <a:bodyPr/>
                    <a:lstStyle/>
                    <a:p>
                      <a:r>
                        <a:rPr lang="en-GB" dirty="0" smtClean="0"/>
                        <a:t>Play this song at the end of your learning session. What has your leaner done to make themselves proud?</a:t>
                      </a:r>
                      <a:endParaRPr lang="en-GB" dirty="0"/>
                    </a:p>
                  </a:txBody>
                  <a:tcPr/>
                </a:tc>
                <a:extLst>
                  <a:ext uri="{0D108BD9-81ED-4DB2-BD59-A6C34878D82A}">
                    <a16:rowId xmlns:a16="http://schemas.microsoft.com/office/drawing/2014/main" val="1411288404"/>
                  </a:ext>
                </a:extLst>
              </a:tr>
              <a:tr h="1966425">
                <a:tc>
                  <a:txBody>
                    <a:bodyPr/>
                    <a:lstStyle/>
                    <a:p>
                      <a:endParaRPr lang="en-GB" dirty="0" smtClean="0"/>
                    </a:p>
                    <a:p>
                      <a:endParaRPr lang="en-GB" dirty="0" smtClean="0"/>
                    </a:p>
                    <a:p>
                      <a:r>
                        <a:rPr lang="en-GB" dirty="0" smtClean="0"/>
                        <a:t> </a:t>
                      </a:r>
                    </a:p>
                    <a:p>
                      <a:endParaRPr lang="en-GB" dirty="0" smtClean="0"/>
                    </a:p>
                    <a:p>
                      <a:endParaRPr lang="en-GB" dirty="0"/>
                    </a:p>
                  </a:txBody>
                  <a:tcPr/>
                </a:tc>
                <a:tc>
                  <a:txBody>
                    <a:bodyPr/>
                    <a:lstStyle/>
                    <a:p>
                      <a:r>
                        <a:rPr lang="en-GB" dirty="0" smtClean="0"/>
                        <a:t>  </a:t>
                      </a:r>
                    </a:p>
                    <a:p>
                      <a:endParaRPr lang="en-GB" dirty="0"/>
                    </a:p>
                  </a:txBody>
                  <a:tcPr/>
                </a:tc>
                <a:tc>
                  <a:txBody>
                    <a:bodyPr/>
                    <a:lstStyle/>
                    <a:p>
                      <a:endParaRPr lang="en-GB" dirty="0"/>
                    </a:p>
                  </a:txBody>
                  <a:tcPr/>
                </a:tc>
                <a:extLst>
                  <a:ext uri="{0D108BD9-81ED-4DB2-BD59-A6C34878D82A}">
                    <a16:rowId xmlns:a16="http://schemas.microsoft.com/office/drawing/2014/main" val="869628829"/>
                  </a:ext>
                </a:extLst>
              </a:tr>
              <a:tr h="886876">
                <a:tc>
                  <a:txBody>
                    <a:bodyPr/>
                    <a:lstStyle/>
                    <a:p>
                      <a:r>
                        <a:rPr lang="en-GB" dirty="0" smtClean="0">
                          <a:hlinkClick r:id="rId2"/>
                        </a:rPr>
                        <a:t>The Morning Song - Dwayne Reed - Bing video</a:t>
                      </a:r>
                      <a:endParaRPr lang="en-GB" dirty="0"/>
                    </a:p>
                  </a:txBody>
                  <a:tcPr/>
                </a:tc>
                <a:tc>
                  <a:txBody>
                    <a:bodyPr/>
                    <a:lstStyle/>
                    <a:p>
                      <a:r>
                        <a:rPr lang="en-GB" dirty="0" smtClean="0">
                          <a:hlinkClick r:id="rId3"/>
                        </a:rPr>
                        <a:t>Makaton - Mr Blue Sky - Singing Hands - Bing video</a:t>
                      </a:r>
                      <a:endParaRPr lang="en-GB" dirty="0"/>
                    </a:p>
                  </a:txBody>
                  <a:tcPr/>
                </a:tc>
                <a:tc>
                  <a:txBody>
                    <a:bodyPr/>
                    <a:lstStyle/>
                    <a:p>
                      <a:r>
                        <a:rPr lang="en-GB" dirty="0" smtClean="0">
                          <a:hlinkClick r:id="rId4"/>
                        </a:rPr>
                        <a:t>https://www.youtube.com/watch?v=OygsHbM1UCw</a:t>
                      </a:r>
                      <a:r>
                        <a:rPr lang="en-GB" dirty="0" smtClean="0"/>
                        <a:t> </a:t>
                      </a:r>
                      <a:endParaRPr lang="en-GB" dirty="0"/>
                    </a:p>
                  </a:txBody>
                  <a:tcPr/>
                </a:tc>
                <a:extLst>
                  <a:ext uri="{0D108BD9-81ED-4DB2-BD59-A6C34878D82A}">
                    <a16:rowId xmlns:a16="http://schemas.microsoft.com/office/drawing/2014/main" val="265713138"/>
                  </a:ext>
                </a:extLst>
              </a:tr>
              <a:tr h="818534">
                <a:tc>
                  <a:txBody>
                    <a:bodyPr/>
                    <a:lstStyle/>
                    <a:p>
                      <a:pPr algn="ctr"/>
                      <a:r>
                        <a:rPr lang="en-GB" i="0" baseline="0" dirty="0" smtClean="0"/>
                        <a:t>Dwayne Reed- </a:t>
                      </a:r>
                      <a:r>
                        <a:rPr lang="en-GB" i="1" baseline="0" dirty="0" smtClean="0"/>
                        <a:t>Good Morning</a:t>
                      </a:r>
                    </a:p>
                  </a:txBody>
                  <a:tcPr/>
                </a:tc>
                <a:tc>
                  <a:txBody>
                    <a:bodyPr/>
                    <a:lstStyle/>
                    <a:p>
                      <a:pPr algn="ctr"/>
                      <a:r>
                        <a:rPr lang="en-GB" dirty="0" smtClean="0"/>
                        <a:t>Singing Hands</a:t>
                      </a:r>
                      <a:r>
                        <a:rPr lang="en-GB" baseline="0" dirty="0" smtClean="0"/>
                        <a:t> </a:t>
                      </a:r>
                      <a:r>
                        <a:rPr lang="en-GB" dirty="0" smtClean="0"/>
                        <a:t>– </a:t>
                      </a:r>
                      <a:r>
                        <a:rPr lang="en-GB" i="1" dirty="0" smtClean="0"/>
                        <a:t>Mr Blue Sky</a:t>
                      </a:r>
                      <a:endParaRPr lang="en-GB" dirty="0"/>
                    </a:p>
                  </a:txBody>
                  <a:tcPr/>
                </a:tc>
                <a:tc>
                  <a:txBody>
                    <a:bodyPr/>
                    <a:lstStyle/>
                    <a:p>
                      <a:pPr algn="ctr"/>
                      <a:r>
                        <a:rPr lang="en-GB" dirty="0" smtClean="0"/>
                        <a:t>Heather Small - </a:t>
                      </a:r>
                      <a:r>
                        <a:rPr lang="en-GB" i="1" dirty="0" smtClean="0"/>
                        <a:t>Proud</a:t>
                      </a:r>
                      <a:endParaRPr lang="en-GB" i="1" dirty="0"/>
                    </a:p>
                  </a:txBody>
                  <a:tcPr/>
                </a:tc>
                <a:extLst>
                  <a:ext uri="{0D108BD9-81ED-4DB2-BD59-A6C34878D82A}">
                    <a16:rowId xmlns:a16="http://schemas.microsoft.com/office/drawing/2014/main" val="375654623"/>
                  </a:ext>
                </a:extLst>
              </a:tr>
            </a:tbl>
          </a:graphicData>
        </a:graphic>
      </p:graphicFrame>
      <p:pic>
        <p:nvPicPr>
          <p:cNvPr id="14" name="Picture 13"/>
          <p:cNvPicPr>
            <a:picLocks noChangeAspect="1"/>
          </p:cNvPicPr>
          <p:nvPr/>
        </p:nvPicPr>
        <p:blipFill>
          <a:blip r:embed="rId5"/>
          <a:stretch>
            <a:fillRect/>
          </a:stretch>
        </p:blipFill>
        <p:spPr>
          <a:xfrm>
            <a:off x="7955177" y="2882650"/>
            <a:ext cx="2213853" cy="1360919"/>
          </a:xfrm>
          <a:prstGeom prst="rect">
            <a:avLst/>
          </a:prstGeom>
        </p:spPr>
      </p:pic>
      <p:pic>
        <p:nvPicPr>
          <p:cNvPr id="3" name="Picture 2"/>
          <p:cNvPicPr>
            <a:picLocks noChangeAspect="1"/>
          </p:cNvPicPr>
          <p:nvPr/>
        </p:nvPicPr>
        <p:blipFill>
          <a:blip r:embed="rId6"/>
          <a:stretch>
            <a:fillRect/>
          </a:stretch>
        </p:blipFill>
        <p:spPr>
          <a:xfrm>
            <a:off x="2116505" y="2949767"/>
            <a:ext cx="1697850" cy="1321471"/>
          </a:xfrm>
          <a:prstGeom prst="rect">
            <a:avLst/>
          </a:prstGeom>
        </p:spPr>
      </p:pic>
      <p:pic>
        <p:nvPicPr>
          <p:cNvPr id="5" name="Picture 4"/>
          <p:cNvPicPr>
            <a:picLocks noChangeAspect="1"/>
          </p:cNvPicPr>
          <p:nvPr/>
        </p:nvPicPr>
        <p:blipFill>
          <a:blip r:embed="rId7"/>
          <a:stretch>
            <a:fillRect/>
          </a:stretch>
        </p:blipFill>
        <p:spPr>
          <a:xfrm>
            <a:off x="4869725" y="2949767"/>
            <a:ext cx="2166801" cy="1282974"/>
          </a:xfrm>
          <a:prstGeom prst="rect">
            <a:avLst/>
          </a:prstGeom>
        </p:spPr>
      </p:pic>
    </p:spTree>
    <p:extLst>
      <p:ext uri="{BB962C8B-B14F-4D97-AF65-F5344CB8AC3E}">
        <p14:creationId xmlns:p14="http://schemas.microsoft.com/office/powerpoint/2010/main" val="35250078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49" y="-122555"/>
            <a:ext cx="9594668" cy="1325563"/>
          </a:xfrm>
        </p:spPr>
        <p:txBody>
          <a:bodyPr/>
          <a:lstStyle/>
          <a:p>
            <a:r>
              <a:rPr lang="en-GB" u="sng" dirty="0" smtClean="0"/>
              <a:t>Phonics and reading comprehension</a:t>
            </a:r>
            <a:endParaRPr lang="en-GB" u="sng" dirty="0"/>
          </a:p>
        </p:txBody>
      </p:sp>
      <p:sp>
        <p:nvSpPr>
          <p:cNvPr id="3" name="TextBox 2"/>
          <p:cNvSpPr txBox="1"/>
          <p:nvPr/>
        </p:nvSpPr>
        <p:spPr>
          <a:xfrm>
            <a:off x="218802" y="4400519"/>
            <a:ext cx="11481786" cy="1323439"/>
          </a:xfrm>
          <a:prstGeom prst="rect">
            <a:avLst/>
          </a:prstGeom>
          <a:noFill/>
        </p:spPr>
        <p:txBody>
          <a:bodyPr wrap="square" rtlCol="0">
            <a:spAutoFit/>
          </a:bodyPr>
          <a:lstStyle/>
          <a:p>
            <a:r>
              <a:rPr lang="en-GB" sz="2000" dirty="0" smtClean="0"/>
              <a:t>We have been learning about people who inspire us this term. We’ve looked at heroes in our community and on screen. We’ve enjoyed stories about Malala and how inspirational she has been to children all around the world. Read a book together and ask questions about the hero in the story. Why are they a hero? What makes a good hero?</a:t>
            </a:r>
          </a:p>
        </p:txBody>
      </p:sp>
      <p:graphicFrame>
        <p:nvGraphicFramePr>
          <p:cNvPr id="5" name="Table 4"/>
          <p:cNvGraphicFramePr>
            <a:graphicFrameLocks noGrp="1"/>
          </p:cNvGraphicFramePr>
          <p:nvPr>
            <p:extLst>
              <p:ext uri="{D42A27DB-BD31-4B8C-83A1-F6EECF244321}">
                <p14:modId xmlns:p14="http://schemas.microsoft.com/office/powerpoint/2010/main" val="1176711590"/>
              </p:ext>
            </p:extLst>
          </p:nvPr>
        </p:nvGraphicFramePr>
        <p:xfrm>
          <a:off x="261256" y="1051834"/>
          <a:ext cx="11439332" cy="3217844"/>
        </p:xfrm>
        <a:graphic>
          <a:graphicData uri="http://schemas.openxmlformats.org/drawingml/2006/table">
            <a:tbl>
              <a:tblPr firstRow="1" bandRow="1">
                <a:tableStyleId>{5940675A-B579-460E-94D1-54222C63F5DA}</a:tableStyleId>
              </a:tblPr>
              <a:tblGrid>
                <a:gridCol w="5569614">
                  <a:extLst>
                    <a:ext uri="{9D8B030D-6E8A-4147-A177-3AD203B41FA5}">
                      <a16:colId xmlns:a16="http://schemas.microsoft.com/office/drawing/2014/main" val="3751130004"/>
                    </a:ext>
                  </a:extLst>
                </a:gridCol>
                <a:gridCol w="5869718">
                  <a:extLst>
                    <a:ext uri="{9D8B030D-6E8A-4147-A177-3AD203B41FA5}">
                      <a16:colId xmlns:a16="http://schemas.microsoft.com/office/drawing/2014/main" val="2087494728"/>
                    </a:ext>
                  </a:extLst>
                </a:gridCol>
              </a:tblGrid>
              <a:tr h="648802">
                <a:tc>
                  <a:txBody>
                    <a:bodyPr/>
                    <a:lstStyle/>
                    <a:p>
                      <a:r>
                        <a:rPr lang="en-GB" dirty="0" smtClean="0">
                          <a:hlinkClick r:id="rId2"/>
                        </a:rPr>
                        <a:t>https://www.bbc.co.uk/bitesize/topics/zf2yf4j</a:t>
                      </a:r>
                      <a:r>
                        <a:rPr lang="en-GB" dirty="0" smtClean="0"/>
                        <a:t> </a:t>
                      </a:r>
                      <a:endParaRPr lang="en-GB" dirty="0"/>
                    </a:p>
                  </a:txBody>
                  <a:tcPr/>
                </a:tc>
                <a:tc>
                  <a:txBody>
                    <a:bodyPr/>
                    <a:lstStyle/>
                    <a:p>
                      <a:r>
                        <a:rPr lang="en-GB" dirty="0" smtClean="0"/>
                        <a:t>BBC</a:t>
                      </a:r>
                      <a:r>
                        <a:rPr lang="en-GB" baseline="0" dirty="0" smtClean="0"/>
                        <a:t> </a:t>
                      </a:r>
                      <a:r>
                        <a:rPr lang="en-GB" baseline="0" dirty="0" err="1" smtClean="0"/>
                        <a:t>Bitesize</a:t>
                      </a:r>
                      <a:r>
                        <a:rPr lang="en-GB" baseline="0" dirty="0" smtClean="0"/>
                        <a:t> Phase 2 Phonics: use this site to support you child with Phase 2 phonics sounds.</a:t>
                      </a:r>
                      <a:endParaRPr lang="en-GB" dirty="0"/>
                    </a:p>
                  </a:txBody>
                  <a:tcPr/>
                </a:tc>
                <a:extLst>
                  <a:ext uri="{0D108BD9-81ED-4DB2-BD59-A6C34878D82A}">
                    <a16:rowId xmlns:a16="http://schemas.microsoft.com/office/drawing/2014/main" val="2062572824"/>
                  </a:ext>
                </a:extLst>
              </a:tr>
              <a:tr h="648802">
                <a:tc>
                  <a:txBody>
                    <a:bodyPr/>
                    <a:lstStyle/>
                    <a:p>
                      <a:r>
                        <a:rPr lang="en-GB" dirty="0" smtClean="0">
                          <a:hlinkClick r:id="rId3"/>
                        </a:rPr>
                        <a:t>https://www.bbc.co.uk/bitesize/topics/zvq9bdm</a:t>
                      </a:r>
                      <a:r>
                        <a:rPr lang="en-GB" dirty="0" smtClean="0"/>
                        <a:t> </a:t>
                      </a:r>
                      <a:endParaRPr lang="en-GB" dirty="0"/>
                    </a:p>
                  </a:txBody>
                  <a:tcPr/>
                </a:tc>
                <a:tc>
                  <a:txBody>
                    <a:bodyPr/>
                    <a:lstStyle/>
                    <a:p>
                      <a:r>
                        <a:rPr lang="en-GB" dirty="0" smtClean="0"/>
                        <a:t>BBC </a:t>
                      </a:r>
                      <a:r>
                        <a:rPr lang="en-GB" dirty="0" err="1" smtClean="0"/>
                        <a:t>Bitezise</a:t>
                      </a:r>
                      <a:r>
                        <a:rPr lang="en-GB" dirty="0" smtClean="0"/>
                        <a:t> Phase 3 Phonics: use this site to</a:t>
                      </a:r>
                      <a:r>
                        <a:rPr lang="en-GB" baseline="0" dirty="0" smtClean="0"/>
                        <a:t> support your child with Phase 3 Phonics sounds.</a:t>
                      </a:r>
                      <a:endParaRPr lang="en-GB" dirty="0"/>
                    </a:p>
                  </a:txBody>
                  <a:tcPr/>
                </a:tc>
                <a:extLst>
                  <a:ext uri="{0D108BD9-81ED-4DB2-BD59-A6C34878D82A}">
                    <a16:rowId xmlns:a16="http://schemas.microsoft.com/office/drawing/2014/main" val="1677012933"/>
                  </a:ext>
                </a:extLst>
              </a:tr>
              <a:tr h="370744">
                <a:tc>
                  <a:txBody>
                    <a:bodyPr/>
                    <a:lstStyle/>
                    <a:p>
                      <a:r>
                        <a:rPr lang="en-GB" dirty="0" smtClean="0">
                          <a:hlinkClick r:id="rId4"/>
                        </a:rPr>
                        <a:t>https://www.bbc.co.uk/bitesize/topics/zd63xyc/articles/zdp4pg8</a:t>
                      </a:r>
                      <a:r>
                        <a:rPr lang="en-GB" dirty="0" smtClean="0"/>
                        <a:t> </a:t>
                      </a:r>
                      <a:endParaRPr lang="en-GB" dirty="0"/>
                    </a:p>
                  </a:txBody>
                  <a:tcPr/>
                </a:tc>
                <a:tc>
                  <a:txBody>
                    <a:bodyPr/>
                    <a:lstStyle/>
                    <a:p>
                      <a:r>
                        <a:rPr lang="en-GB" dirty="0" smtClean="0"/>
                        <a:t>Karate Cats: KS1 level reading games</a:t>
                      </a:r>
                      <a:r>
                        <a:rPr lang="en-GB" baseline="0" dirty="0" smtClean="0"/>
                        <a:t> and activities.</a:t>
                      </a:r>
                      <a:endParaRPr lang="en-GB" dirty="0"/>
                    </a:p>
                  </a:txBody>
                  <a:tcPr/>
                </a:tc>
                <a:extLst>
                  <a:ext uri="{0D108BD9-81ED-4DB2-BD59-A6C34878D82A}">
                    <a16:rowId xmlns:a16="http://schemas.microsoft.com/office/drawing/2014/main" val="794084022"/>
                  </a:ext>
                </a:extLst>
              </a:tr>
              <a:tr h="370744">
                <a:tc>
                  <a:txBody>
                    <a:bodyPr/>
                    <a:lstStyle/>
                    <a:p>
                      <a:r>
                        <a:rPr lang="en-GB" dirty="0" smtClean="0">
                          <a:hlinkClick r:id="rId5"/>
                        </a:rPr>
                        <a:t>https://www.phonicsplay.co.uk/</a:t>
                      </a:r>
                      <a:r>
                        <a:rPr lang="en-GB" dirty="0" smtClean="0"/>
                        <a:t> </a:t>
                      </a:r>
                      <a:endParaRPr lang="en-GB" dirty="0"/>
                    </a:p>
                  </a:txBody>
                  <a:tcPr/>
                </a:tc>
                <a:tc>
                  <a:txBody>
                    <a:bodyPr/>
                    <a:lstStyle/>
                    <a:p>
                      <a:r>
                        <a:rPr lang="en-GB" dirty="0" smtClean="0"/>
                        <a:t>Phonics</a:t>
                      </a:r>
                      <a:r>
                        <a:rPr lang="en-GB" baseline="0" dirty="0" smtClean="0"/>
                        <a:t> Play: Phase 2 through to Phase 6 (free resources and subscription)</a:t>
                      </a:r>
                      <a:endParaRPr lang="en-GB" dirty="0"/>
                    </a:p>
                  </a:txBody>
                  <a:tcPr/>
                </a:tc>
                <a:extLst>
                  <a:ext uri="{0D108BD9-81ED-4DB2-BD59-A6C34878D82A}">
                    <a16:rowId xmlns:a16="http://schemas.microsoft.com/office/drawing/2014/main" val="2197367193"/>
                  </a:ext>
                </a:extLst>
              </a:tr>
              <a:tr h="370744">
                <a:tc>
                  <a:txBody>
                    <a:bodyPr/>
                    <a:lstStyle/>
                    <a:p>
                      <a:r>
                        <a:rPr lang="en-GB" dirty="0" smtClean="0">
                          <a:hlinkClick r:id="rId6"/>
                        </a:rPr>
                        <a:t>https://www.phonicsbloom.com/</a:t>
                      </a:r>
                      <a:r>
                        <a:rPr lang="en-GB" dirty="0" smtClean="0"/>
                        <a:t> </a:t>
                      </a:r>
                      <a:endParaRPr lang="en-GB" dirty="0"/>
                    </a:p>
                  </a:txBody>
                  <a:tcPr/>
                </a:tc>
                <a:tc>
                  <a:txBody>
                    <a:bodyPr/>
                    <a:lstStyle/>
                    <a:p>
                      <a:r>
                        <a:rPr lang="en-GB" dirty="0" smtClean="0"/>
                        <a:t>Phonics Bloom: Phase</a:t>
                      </a:r>
                      <a:r>
                        <a:rPr lang="en-GB" baseline="0" dirty="0" smtClean="0"/>
                        <a:t> 2 through to Phase 6 (free resources and subscription)</a:t>
                      </a:r>
                      <a:endParaRPr lang="en-GB" dirty="0"/>
                    </a:p>
                  </a:txBody>
                  <a:tcPr/>
                </a:tc>
                <a:extLst>
                  <a:ext uri="{0D108BD9-81ED-4DB2-BD59-A6C34878D82A}">
                    <a16:rowId xmlns:a16="http://schemas.microsoft.com/office/drawing/2014/main" val="2701309588"/>
                  </a:ext>
                </a:extLst>
              </a:tr>
            </a:tbl>
          </a:graphicData>
        </a:graphic>
      </p:graphicFrame>
    </p:spTree>
    <p:extLst>
      <p:ext uri="{BB962C8B-B14F-4D97-AF65-F5344CB8AC3E}">
        <p14:creationId xmlns:p14="http://schemas.microsoft.com/office/powerpoint/2010/main" val="29542993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058" y="0"/>
            <a:ext cx="10515600" cy="1325563"/>
          </a:xfrm>
        </p:spPr>
        <p:txBody>
          <a:bodyPr/>
          <a:lstStyle/>
          <a:p>
            <a:r>
              <a:rPr lang="en-GB" dirty="0" smtClean="0"/>
              <a:t>Phonics: Early phonics support. Loads of fun. </a:t>
            </a:r>
            <a:endParaRPr lang="en-GB" dirty="0"/>
          </a:p>
        </p:txBody>
      </p:sp>
      <p:pic>
        <p:nvPicPr>
          <p:cNvPr id="3" name="Picture 2"/>
          <p:cNvPicPr>
            <a:picLocks noChangeAspect="1"/>
          </p:cNvPicPr>
          <p:nvPr/>
        </p:nvPicPr>
        <p:blipFill>
          <a:blip r:embed="rId2"/>
          <a:stretch>
            <a:fillRect/>
          </a:stretch>
        </p:blipFill>
        <p:spPr>
          <a:xfrm>
            <a:off x="1435827" y="1229769"/>
            <a:ext cx="8763000" cy="4181475"/>
          </a:xfrm>
          <a:prstGeom prst="rect">
            <a:avLst/>
          </a:prstGeom>
        </p:spPr>
      </p:pic>
      <p:sp>
        <p:nvSpPr>
          <p:cNvPr id="4" name="TextBox 3"/>
          <p:cNvSpPr txBox="1"/>
          <p:nvPr/>
        </p:nvSpPr>
        <p:spPr>
          <a:xfrm>
            <a:off x="185058" y="5534561"/>
            <a:ext cx="11425646" cy="1323439"/>
          </a:xfrm>
          <a:prstGeom prst="rect">
            <a:avLst/>
          </a:prstGeom>
          <a:noFill/>
        </p:spPr>
        <p:txBody>
          <a:bodyPr wrap="square" rtlCol="0">
            <a:spAutoFit/>
          </a:bodyPr>
          <a:lstStyle/>
          <a:p>
            <a:pPr algn="just"/>
            <a:r>
              <a:rPr lang="en-GB" sz="2000" dirty="0" smtClean="0"/>
              <a:t>Teach you Monster to Read is a phonics game that most learners love to play. If you child would benefit from this I will send you their login details in the post, with this pack. If you cannot wait, email me and I will email you their login. The game is free on laptops and free standing computers, but there is a small cost to buy the app on a tablet. </a:t>
            </a:r>
            <a:endParaRPr lang="en-GB" sz="2000" dirty="0"/>
          </a:p>
        </p:txBody>
      </p:sp>
    </p:spTree>
    <p:extLst>
      <p:ext uri="{BB962C8B-B14F-4D97-AF65-F5344CB8AC3E}">
        <p14:creationId xmlns:p14="http://schemas.microsoft.com/office/powerpoint/2010/main" val="969901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 y="-350203"/>
            <a:ext cx="11388634" cy="1325563"/>
          </a:xfrm>
        </p:spPr>
        <p:txBody>
          <a:bodyPr>
            <a:normAutofit/>
          </a:bodyPr>
          <a:lstStyle/>
          <a:p>
            <a:r>
              <a:rPr lang="en-GB" sz="2400" dirty="0" smtClean="0"/>
              <a:t>Awesome learning songs for you to pick and choose from. There are zillions on </a:t>
            </a:r>
            <a:r>
              <a:rPr lang="en-GB" sz="2400" dirty="0" err="1" smtClean="0"/>
              <a:t>Youtube</a:t>
            </a:r>
            <a:r>
              <a:rPr lang="en-GB" sz="2400" dirty="0" smtClean="0"/>
              <a:t>…</a:t>
            </a:r>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2720148037"/>
              </p:ext>
            </p:extLst>
          </p:nvPr>
        </p:nvGraphicFramePr>
        <p:xfrm>
          <a:off x="167641" y="661852"/>
          <a:ext cx="11867606" cy="5325550"/>
        </p:xfrm>
        <a:graphic>
          <a:graphicData uri="http://schemas.openxmlformats.org/drawingml/2006/table">
            <a:tbl>
              <a:tblPr firstRow="1" bandRow="1">
                <a:tableStyleId>{5940675A-B579-460E-94D1-54222C63F5DA}</a:tableStyleId>
              </a:tblPr>
              <a:tblGrid>
                <a:gridCol w="4317058">
                  <a:extLst>
                    <a:ext uri="{9D8B030D-6E8A-4147-A177-3AD203B41FA5}">
                      <a16:colId xmlns:a16="http://schemas.microsoft.com/office/drawing/2014/main" val="2046772285"/>
                    </a:ext>
                  </a:extLst>
                </a:gridCol>
                <a:gridCol w="7550548">
                  <a:extLst>
                    <a:ext uri="{9D8B030D-6E8A-4147-A177-3AD203B41FA5}">
                      <a16:colId xmlns:a16="http://schemas.microsoft.com/office/drawing/2014/main" val="1124420786"/>
                    </a:ext>
                  </a:extLst>
                </a:gridCol>
              </a:tblGrid>
              <a:tr h="457907">
                <a:tc>
                  <a:txBody>
                    <a:bodyPr/>
                    <a:lstStyle/>
                    <a:p>
                      <a:r>
                        <a:rPr lang="en-GB" sz="1200" dirty="0" smtClean="0">
                          <a:hlinkClick r:id="rId2"/>
                        </a:rPr>
                        <a:t>https://www.youtube.com/watch?v=o8JzH0Jq_gw</a:t>
                      </a:r>
                      <a:r>
                        <a:rPr lang="en-GB" sz="1200" dirty="0" smtClean="0"/>
                        <a:t> </a:t>
                      </a:r>
                      <a:endParaRPr lang="en-GB" sz="1200" dirty="0"/>
                    </a:p>
                  </a:txBody>
                  <a:tcPr/>
                </a:tc>
                <a:tc>
                  <a:txBody>
                    <a:bodyPr/>
                    <a:lstStyle/>
                    <a:p>
                      <a:r>
                        <a:rPr lang="en-GB" sz="1200" dirty="0" smtClean="0"/>
                        <a:t>Letter shapes. Play this</a:t>
                      </a:r>
                      <a:r>
                        <a:rPr lang="en-GB" sz="1200" baseline="0" dirty="0" smtClean="0"/>
                        <a:t> song, and say the letters as you see them. Use fingers to make the letters in sand, rice, paint, shaving cream etc.</a:t>
                      </a:r>
                      <a:endParaRPr lang="en-GB" sz="1200" dirty="0"/>
                    </a:p>
                  </a:txBody>
                  <a:tcPr/>
                </a:tc>
                <a:extLst>
                  <a:ext uri="{0D108BD9-81ED-4DB2-BD59-A6C34878D82A}">
                    <a16:rowId xmlns:a16="http://schemas.microsoft.com/office/drawing/2014/main" val="2464178005"/>
                  </a:ext>
                </a:extLst>
              </a:tr>
              <a:tr h="352907">
                <a:tc>
                  <a:txBody>
                    <a:bodyPr/>
                    <a:lstStyle/>
                    <a:p>
                      <a:r>
                        <a:rPr lang="en-GB" sz="1200" dirty="0" smtClean="0">
                          <a:hlinkClick r:id="rId3"/>
                        </a:rPr>
                        <a:t>https://www.youtube.com/watch?v=4KKEkVrvYVY</a:t>
                      </a:r>
                      <a:r>
                        <a:rPr lang="en-GB" sz="1200" dirty="0" smtClean="0"/>
                        <a:t> </a:t>
                      </a:r>
                      <a:endParaRPr lang="en-GB" sz="1200" dirty="0"/>
                    </a:p>
                  </a:txBody>
                  <a:tcPr/>
                </a:tc>
                <a:tc>
                  <a:txBody>
                    <a:bodyPr/>
                    <a:lstStyle/>
                    <a:p>
                      <a:r>
                        <a:rPr lang="en-GB" sz="1200" dirty="0" smtClean="0"/>
                        <a:t>Learn the alphabet</a:t>
                      </a:r>
                      <a:r>
                        <a:rPr lang="en-GB" sz="1200" baseline="0" dirty="0" smtClean="0"/>
                        <a:t> with song.</a:t>
                      </a:r>
                      <a:endParaRPr lang="en-GB" sz="1200" dirty="0"/>
                    </a:p>
                  </a:txBody>
                  <a:tcPr/>
                </a:tc>
                <a:extLst>
                  <a:ext uri="{0D108BD9-81ED-4DB2-BD59-A6C34878D82A}">
                    <a16:rowId xmlns:a16="http://schemas.microsoft.com/office/drawing/2014/main" val="2750090412"/>
                  </a:ext>
                </a:extLst>
              </a:tr>
              <a:tr h="456607">
                <a:tc>
                  <a:txBody>
                    <a:bodyPr/>
                    <a:lstStyle/>
                    <a:p>
                      <a:r>
                        <a:rPr lang="en-GB" sz="1200" dirty="0" smtClean="0">
                          <a:solidFill>
                            <a:srgbClr val="0070C0"/>
                          </a:solidFill>
                          <a:hlinkClick r:id="rId4"/>
                        </a:rPr>
                        <a:t>https://www.youtube.com/watch?v=IcO2qWARE_E&amp;list=PL191797EAC8109FE5&amp;index=3</a:t>
                      </a:r>
                      <a:r>
                        <a:rPr lang="en-GB" sz="1200" dirty="0" smtClean="0">
                          <a:solidFill>
                            <a:srgbClr val="0070C0"/>
                          </a:solidFill>
                        </a:rPr>
                        <a:t> </a:t>
                      </a:r>
                      <a:endParaRPr lang="en-GB" sz="1200" dirty="0">
                        <a:solidFill>
                          <a:srgbClr val="0070C0"/>
                        </a:solidFill>
                      </a:endParaRPr>
                    </a:p>
                  </a:txBody>
                  <a:tcPr/>
                </a:tc>
                <a:tc>
                  <a:txBody>
                    <a:bodyPr/>
                    <a:lstStyle/>
                    <a:p>
                      <a:r>
                        <a:rPr lang="en-GB" sz="1200" dirty="0" smtClean="0"/>
                        <a:t>E eats everything.</a:t>
                      </a:r>
                      <a:r>
                        <a:rPr lang="en-GB" sz="1200" baseline="0" dirty="0" smtClean="0"/>
                        <a:t> Silly song to support your child with their knowledge of the alphabet. </a:t>
                      </a:r>
                      <a:endParaRPr lang="en-GB" sz="1200" dirty="0"/>
                    </a:p>
                  </a:txBody>
                  <a:tcPr/>
                </a:tc>
                <a:extLst>
                  <a:ext uri="{0D108BD9-81ED-4DB2-BD59-A6C34878D82A}">
                    <a16:rowId xmlns:a16="http://schemas.microsoft.com/office/drawing/2014/main" val="1916665790"/>
                  </a:ext>
                </a:extLst>
              </a:tr>
              <a:tr h="467532">
                <a:tc>
                  <a:txBody>
                    <a:bodyPr/>
                    <a:lstStyle/>
                    <a:p>
                      <a:r>
                        <a:rPr lang="en-GB" sz="1200" dirty="0" smtClean="0">
                          <a:hlinkClick r:id="rId5"/>
                        </a:rPr>
                        <a:t>https://www.youtube.com/watch?v=e6h7LEru69U&amp;list=PL191797EAC8109FE5&amp;index=2</a:t>
                      </a:r>
                      <a:r>
                        <a:rPr lang="en-GB" sz="1200" dirty="0" smtClean="0"/>
                        <a:t> </a:t>
                      </a:r>
                      <a:endParaRPr lang="en-GB" sz="1200" dirty="0"/>
                    </a:p>
                  </a:txBody>
                  <a:tcPr/>
                </a:tc>
                <a:tc>
                  <a:txBody>
                    <a:bodyPr/>
                    <a:lstStyle/>
                    <a:p>
                      <a:r>
                        <a:rPr lang="en-GB" sz="1200" dirty="0" smtClean="0"/>
                        <a:t>The Alphabet of Nations. Look</a:t>
                      </a:r>
                      <a:r>
                        <a:rPr lang="en-GB" sz="1200" baseline="0" dirty="0" smtClean="0"/>
                        <a:t> at an atlas together and pick out the counties names in the song. Talk about the people that live there and how they are similar and different to us. </a:t>
                      </a:r>
                      <a:endParaRPr lang="en-GB" sz="1200" dirty="0"/>
                    </a:p>
                  </a:txBody>
                  <a:tcPr/>
                </a:tc>
                <a:extLst>
                  <a:ext uri="{0D108BD9-81ED-4DB2-BD59-A6C34878D82A}">
                    <a16:rowId xmlns:a16="http://schemas.microsoft.com/office/drawing/2014/main" val="913210641"/>
                  </a:ext>
                </a:extLst>
              </a:tr>
              <a:tr h="461260">
                <a:tc>
                  <a:txBody>
                    <a:bodyPr/>
                    <a:lstStyle/>
                    <a:p>
                      <a:r>
                        <a:rPr lang="en-GB" sz="1200" dirty="0" smtClean="0">
                          <a:hlinkClick r:id="rId6"/>
                        </a:rPr>
                        <a:t>https://www.youtube.com/watch?v=FRYw-pqSdKo</a:t>
                      </a:r>
                      <a:r>
                        <a:rPr lang="en-GB" sz="1200" dirty="0" smtClean="0"/>
                        <a:t> </a:t>
                      </a:r>
                      <a:endParaRPr lang="en-GB" sz="1200" dirty="0"/>
                    </a:p>
                  </a:txBody>
                  <a:tcPr/>
                </a:tc>
                <a:tc>
                  <a:txBody>
                    <a:bodyPr/>
                    <a:lstStyle/>
                    <a:p>
                      <a:r>
                        <a:rPr lang="en-GB" sz="1200" dirty="0" smtClean="0"/>
                        <a:t>Who put the alphabet in order?</a:t>
                      </a:r>
                      <a:r>
                        <a:rPr lang="en-GB" sz="1200" baseline="0" dirty="0" smtClean="0"/>
                        <a:t> Get your child to sing along. Then use it to put alphabet letters in order. Mix them up and see if they can sort them back. Etc.</a:t>
                      </a:r>
                      <a:endParaRPr lang="en-GB" sz="1200" dirty="0"/>
                    </a:p>
                  </a:txBody>
                  <a:tcPr/>
                </a:tc>
                <a:extLst>
                  <a:ext uri="{0D108BD9-81ED-4DB2-BD59-A6C34878D82A}">
                    <a16:rowId xmlns:a16="http://schemas.microsoft.com/office/drawing/2014/main" val="2638789710"/>
                  </a:ext>
                </a:extLst>
              </a:tr>
              <a:tr h="429288">
                <a:tc>
                  <a:txBody>
                    <a:bodyPr/>
                    <a:lstStyle/>
                    <a:p>
                      <a:r>
                        <a:rPr lang="en-GB" sz="1200" dirty="0" smtClean="0">
                          <a:hlinkClick r:id="rId7"/>
                        </a:rPr>
                        <a:t>https://www.youtube.com/watch?v=eQzxZlpYdew</a:t>
                      </a:r>
                      <a:r>
                        <a:rPr lang="en-GB" sz="1200" dirty="0" smtClean="0"/>
                        <a:t> </a:t>
                      </a:r>
                    </a:p>
                    <a:p>
                      <a:endParaRPr lang="en-GB" sz="1200" dirty="0"/>
                    </a:p>
                  </a:txBody>
                  <a:tcPr/>
                </a:tc>
                <a:tc>
                  <a:txBody>
                    <a:bodyPr/>
                    <a:lstStyle/>
                    <a:p>
                      <a:r>
                        <a:rPr lang="en-GB" sz="1200" dirty="0" smtClean="0"/>
                        <a:t>Support with numbers 1 to 10</a:t>
                      </a:r>
                      <a:endParaRPr lang="en-GB" sz="1200" dirty="0"/>
                    </a:p>
                  </a:txBody>
                  <a:tcPr/>
                </a:tc>
                <a:extLst>
                  <a:ext uri="{0D108BD9-81ED-4DB2-BD59-A6C34878D82A}">
                    <a16:rowId xmlns:a16="http://schemas.microsoft.com/office/drawing/2014/main" val="1861346485"/>
                  </a:ext>
                </a:extLst>
              </a:tr>
              <a:tr h="429288">
                <a:tc>
                  <a:txBody>
                    <a:bodyPr/>
                    <a:lstStyle/>
                    <a:p>
                      <a:r>
                        <a:rPr lang="en-GB" sz="1200" dirty="0" smtClean="0">
                          <a:hlinkClick r:id="rId8"/>
                        </a:rPr>
                        <a:t>https://www.youtube.com/watch?v=a0flJNX_UFM</a:t>
                      </a:r>
                      <a:r>
                        <a:rPr lang="en-GB" sz="1200" dirty="0" smtClean="0"/>
                        <a:t> </a:t>
                      </a:r>
                      <a:endParaRPr lang="en-GB" sz="1200" dirty="0"/>
                    </a:p>
                  </a:txBody>
                  <a:tcPr/>
                </a:tc>
                <a:tc>
                  <a:txBody>
                    <a:bodyPr/>
                    <a:lstStyle/>
                    <a:p>
                      <a:r>
                        <a:rPr lang="en-GB" sz="1200" dirty="0" smtClean="0"/>
                        <a:t>I can add. Support your child</a:t>
                      </a:r>
                      <a:r>
                        <a:rPr lang="en-GB" sz="1200" baseline="0" dirty="0" smtClean="0"/>
                        <a:t> with simple additions, and sing along to the funky tune. Follow up with simple adding of household objects: pasta shapes, toy cars etc.</a:t>
                      </a:r>
                      <a:endParaRPr lang="en-GB" sz="1200" dirty="0"/>
                    </a:p>
                  </a:txBody>
                  <a:tcPr/>
                </a:tc>
                <a:extLst>
                  <a:ext uri="{0D108BD9-81ED-4DB2-BD59-A6C34878D82A}">
                    <a16:rowId xmlns:a16="http://schemas.microsoft.com/office/drawing/2014/main" val="3301363107"/>
                  </a:ext>
                </a:extLst>
              </a:tr>
              <a:tr h="944433">
                <a:tc>
                  <a:txBody>
                    <a:bodyPr/>
                    <a:lstStyle/>
                    <a:p>
                      <a:r>
                        <a:rPr lang="en-GB" sz="1200" dirty="0" smtClean="0">
                          <a:hlinkClick r:id="rId9"/>
                        </a:rPr>
                        <a:t>https://www.youtube.com/watch?v=2cg-Uc556-Q </a:t>
                      </a:r>
                    </a:p>
                    <a:p>
                      <a:r>
                        <a:rPr lang="en-GB" sz="1200" dirty="0" smtClean="0">
                          <a:hlinkClick r:id="rId9"/>
                        </a:rPr>
                        <a:t>https://www.youtube.com/watch?v=mitk0Puvj2U </a:t>
                      </a:r>
                    </a:p>
                    <a:p>
                      <a:r>
                        <a:rPr lang="en-GB" sz="1200" dirty="0" smtClean="0">
                          <a:hlinkClick r:id="rId9"/>
                        </a:rPr>
                        <a:t>https://www.youtube.com/watch?v=24Uv8Cl5hvI </a:t>
                      </a:r>
                    </a:p>
                    <a:p>
                      <a:r>
                        <a:rPr lang="en-GB" sz="1200" dirty="0" smtClean="0">
                          <a:hlinkClick r:id="rId9"/>
                        </a:rPr>
                        <a:t>https://www.youtube.com/watch?v=z5m8BWk5LoQ&amp;list=PL5yY0CY3rgI5muoTxImylbhCE_GVocN9I&amp;index=17</a:t>
                      </a:r>
                      <a:r>
                        <a:rPr lang="en-GB" sz="1200" dirty="0" smtClean="0"/>
                        <a:t> </a:t>
                      </a:r>
                      <a:endParaRPr lang="en-GB" sz="1200" dirty="0"/>
                    </a:p>
                  </a:txBody>
                  <a:tcPr/>
                </a:tc>
                <a:tc>
                  <a:txBody>
                    <a:bodyPr/>
                    <a:lstStyle/>
                    <a:p>
                      <a:r>
                        <a:rPr lang="en-GB" sz="1200" dirty="0" smtClean="0"/>
                        <a:t>Revision of shapes</a:t>
                      </a:r>
                      <a:r>
                        <a:rPr lang="en-GB" sz="1200" baseline="0" dirty="0" smtClean="0"/>
                        <a:t> learned last term. The first song is very familiar. The second is new, and will help them to talk about shapes and their properties. Find shapes in your home environment. Are they 2D or 3D? Count the number of sides,  faces, edges and vertices.</a:t>
                      </a:r>
                      <a:endParaRPr lang="en-GB" sz="1200" dirty="0"/>
                    </a:p>
                  </a:txBody>
                  <a:tcPr/>
                </a:tc>
                <a:extLst>
                  <a:ext uri="{0D108BD9-81ED-4DB2-BD59-A6C34878D82A}">
                    <a16:rowId xmlns:a16="http://schemas.microsoft.com/office/drawing/2014/main" val="3098177929"/>
                  </a:ext>
                </a:extLst>
              </a:tr>
              <a:tr h="302126">
                <a:tc>
                  <a:txBody>
                    <a:bodyPr/>
                    <a:lstStyle/>
                    <a:p>
                      <a:r>
                        <a:rPr lang="en-GB" sz="1200" dirty="0" smtClean="0">
                          <a:hlinkClick r:id="rId10"/>
                        </a:rPr>
                        <a:t>https://www.youtube.com/watch?v=akTRWJZMks0</a:t>
                      </a:r>
                      <a:r>
                        <a:rPr lang="en-GB" sz="1200" dirty="0" smtClean="0"/>
                        <a:t> </a:t>
                      </a:r>
                      <a:endParaRPr lang="en-GB" sz="1200" dirty="0"/>
                    </a:p>
                  </a:txBody>
                  <a:tcPr/>
                </a:tc>
                <a:tc>
                  <a:txBody>
                    <a:bodyPr/>
                    <a:lstStyle/>
                    <a:p>
                      <a:r>
                        <a:rPr lang="en-GB" sz="1200" dirty="0" smtClean="0"/>
                        <a:t>Help your child to explore their</a:t>
                      </a:r>
                      <a:r>
                        <a:rPr lang="en-GB" sz="1200" baseline="0" dirty="0" smtClean="0"/>
                        <a:t> feelings.</a:t>
                      </a:r>
                      <a:endParaRPr lang="en-GB" sz="1200" dirty="0"/>
                    </a:p>
                  </a:txBody>
                  <a:tcPr/>
                </a:tc>
                <a:extLst>
                  <a:ext uri="{0D108BD9-81ED-4DB2-BD59-A6C34878D82A}">
                    <a16:rowId xmlns:a16="http://schemas.microsoft.com/office/drawing/2014/main" val="322603801"/>
                  </a:ext>
                </a:extLst>
              </a:tr>
              <a:tr h="302126">
                <a:tc>
                  <a:txBody>
                    <a:bodyPr/>
                    <a:lstStyle/>
                    <a:p>
                      <a:r>
                        <a:rPr lang="en-GB" sz="1200" dirty="0" smtClean="0">
                          <a:hlinkClick r:id="rId11"/>
                        </a:rPr>
                        <a:t>https://www.youtube.com/watch?v=OiQZNmvw8Xo</a:t>
                      </a:r>
                      <a:r>
                        <a:rPr lang="en-GB" sz="1200" dirty="0" smtClean="0"/>
                        <a:t> </a:t>
                      </a:r>
                      <a:endParaRPr lang="en-GB" sz="1200" dirty="0"/>
                    </a:p>
                  </a:txBody>
                  <a:tcPr/>
                </a:tc>
                <a:tc>
                  <a:txBody>
                    <a:bodyPr/>
                    <a:lstStyle/>
                    <a:p>
                      <a:r>
                        <a:rPr lang="en-GB" sz="1200" dirty="0" smtClean="0"/>
                        <a:t>We are</a:t>
                      </a:r>
                      <a:r>
                        <a:rPr lang="en-GB" sz="1200" baseline="0" dirty="0" smtClean="0"/>
                        <a:t> studying the human body this term. This song will help learn about the body organs, and what they do. </a:t>
                      </a:r>
                      <a:endParaRPr lang="en-GB" sz="1200" dirty="0"/>
                    </a:p>
                  </a:txBody>
                  <a:tcPr/>
                </a:tc>
                <a:extLst>
                  <a:ext uri="{0D108BD9-81ED-4DB2-BD59-A6C34878D82A}">
                    <a16:rowId xmlns:a16="http://schemas.microsoft.com/office/drawing/2014/main" val="2315634017"/>
                  </a:ext>
                </a:extLst>
              </a:tr>
              <a:tr h="604252">
                <a:tc>
                  <a:txBody>
                    <a:bodyPr/>
                    <a:lstStyle/>
                    <a:p>
                      <a:r>
                        <a:rPr lang="en-GB" sz="1200" dirty="0" smtClean="0">
                          <a:hlinkClick r:id="rId12"/>
                        </a:rPr>
                        <a:t>https://www.youtube.com/watch?v=Lnn8hPE9Hl0</a:t>
                      </a:r>
                      <a:r>
                        <a:rPr lang="en-GB" sz="1200" dirty="0" smtClean="0"/>
                        <a:t> </a:t>
                      </a:r>
                      <a:endParaRPr lang="en-GB" sz="1200" dirty="0"/>
                    </a:p>
                  </a:txBody>
                  <a:tcPr/>
                </a:tc>
                <a:tc>
                  <a:txBody>
                    <a:bodyPr/>
                    <a:lstStyle/>
                    <a:p>
                      <a:r>
                        <a:rPr lang="en-GB" sz="1200" dirty="0" smtClean="0"/>
                        <a:t>Explanation of what happens when you hurt yourself. </a:t>
                      </a:r>
                      <a:endParaRPr lang="en-GB" sz="1200" dirty="0"/>
                    </a:p>
                  </a:txBody>
                  <a:tcPr/>
                </a:tc>
                <a:extLst>
                  <a:ext uri="{0D108BD9-81ED-4DB2-BD59-A6C34878D82A}">
                    <a16:rowId xmlns:a16="http://schemas.microsoft.com/office/drawing/2014/main" val="318720638"/>
                  </a:ext>
                </a:extLst>
              </a:tr>
            </a:tbl>
          </a:graphicData>
        </a:graphic>
      </p:graphicFrame>
    </p:spTree>
    <p:extLst>
      <p:ext uri="{BB962C8B-B14F-4D97-AF65-F5344CB8AC3E}">
        <p14:creationId xmlns:p14="http://schemas.microsoft.com/office/powerpoint/2010/main" val="1415441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17714" y="192331"/>
            <a:ext cx="9144000" cy="91745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Core Skills Maths</a:t>
            </a:r>
            <a:endParaRPr lang="en-GB" dirty="0"/>
          </a:p>
        </p:txBody>
      </p:sp>
      <p:sp>
        <p:nvSpPr>
          <p:cNvPr id="4" name="Subtitle 2"/>
          <p:cNvSpPr txBox="1">
            <a:spLocks/>
          </p:cNvSpPr>
          <p:nvPr/>
        </p:nvSpPr>
        <p:spPr>
          <a:xfrm>
            <a:off x="545794" y="1017784"/>
            <a:ext cx="10940812" cy="26915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smtClean="0"/>
              <a:t>For the next few weeks we are focusing on money. We will also revisit, shape, addition and subtraction in our core skills maths sessions.</a:t>
            </a:r>
          </a:p>
          <a:p>
            <a:pPr marL="0" indent="0">
              <a:buNone/>
            </a:pPr>
            <a:r>
              <a:rPr lang="en-GB" sz="2000" dirty="0" smtClean="0"/>
              <a:t>We would like you and your child to do practical learning around these skills at home in preparation for adulthood. Food preparation, cleaning and washing up are all great opportunities to use these skills.</a:t>
            </a:r>
          </a:p>
          <a:p>
            <a:pPr marL="0" indent="0">
              <a:buNone/>
            </a:pPr>
            <a:r>
              <a:rPr lang="en-GB" sz="2000" dirty="0" smtClean="0"/>
              <a:t>We are also using Maths games on the Top Marks website for counting, addition and subtraction. Your child may be familiar with the games below. There are so many games to choose from. </a:t>
            </a:r>
            <a:endParaRPr lang="en-GB" dirty="0"/>
          </a:p>
        </p:txBody>
      </p:sp>
      <p:pic>
        <p:nvPicPr>
          <p:cNvPr id="5" name="Picture 4"/>
          <p:cNvPicPr>
            <a:picLocks noChangeAspect="1"/>
          </p:cNvPicPr>
          <p:nvPr/>
        </p:nvPicPr>
        <p:blipFill rotWithShape="1">
          <a:blip r:embed="rId2"/>
          <a:srcRect l="33468" t="35804" r="18843" b="36339"/>
          <a:stretch/>
        </p:blipFill>
        <p:spPr>
          <a:xfrm>
            <a:off x="236556" y="3499086"/>
            <a:ext cx="3918856" cy="1287035"/>
          </a:xfrm>
          <a:prstGeom prst="rect">
            <a:avLst/>
          </a:prstGeom>
        </p:spPr>
      </p:pic>
      <p:pic>
        <p:nvPicPr>
          <p:cNvPr id="6" name="Picture 5"/>
          <p:cNvPicPr>
            <a:picLocks noChangeAspect="1"/>
          </p:cNvPicPr>
          <p:nvPr/>
        </p:nvPicPr>
        <p:blipFill rotWithShape="1">
          <a:blip r:embed="rId3"/>
          <a:srcRect l="33669" t="31875" r="19345" b="40983"/>
          <a:stretch/>
        </p:blipFill>
        <p:spPr>
          <a:xfrm>
            <a:off x="4164833" y="3530926"/>
            <a:ext cx="3553097" cy="1153997"/>
          </a:xfrm>
          <a:prstGeom prst="rect">
            <a:avLst/>
          </a:prstGeom>
        </p:spPr>
      </p:pic>
      <p:pic>
        <p:nvPicPr>
          <p:cNvPr id="7" name="Picture 6"/>
          <p:cNvPicPr>
            <a:picLocks noChangeAspect="1"/>
          </p:cNvPicPr>
          <p:nvPr/>
        </p:nvPicPr>
        <p:blipFill rotWithShape="1">
          <a:blip r:embed="rId4"/>
          <a:srcRect l="33368" t="42411" r="18040" b="30446"/>
          <a:stretch/>
        </p:blipFill>
        <p:spPr>
          <a:xfrm>
            <a:off x="7872549" y="3530926"/>
            <a:ext cx="3675017" cy="1154137"/>
          </a:xfrm>
          <a:prstGeom prst="rect">
            <a:avLst/>
          </a:prstGeom>
        </p:spPr>
      </p:pic>
      <p:sp>
        <p:nvSpPr>
          <p:cNvPr id="9" name="Rectangle 8"/>
          <p:cNvSpPr/>
          <p:nvPr/>
        </p:nvSpPr>
        <p:spPr>
          <a:xfrm>
            <a:off x="545794" y="3014421"/>
            <a:ext cx="6097310" cy="369332"/>
          </a:xfrm>
          <a:prstGeom prst="rect">
            <a:avLst/>
          </a:prstGeom>
        </p:spPr>
        <p:txBody>
          <a:bodyPr wrap="none">
            <a:spAutoFit/>
          </a:bodyPr>
          <a:lstStyle/>
          <a:p>
            <a:r>
              <a:rPr lang="en-GB" dirty="0">
                <a:hlinkClick r:id="rId5"/>
              </a:rPr>
              <a:t>https://</a:t>
            </a:r>
            <a:r>
              <a:rPr lang="en-GB" dirty="0" smtClean="0">
                <a:hlinkClick r:id="rId5"/>
              </a:rPr>
              <a:t>www.topmarks.co.uk/maths-games/3-5-years/counting</a:t>
            </a:r>
            <a:r>
              <a:rPr lang="en-GB" dirty="0" smtClean="0"/>
              <a:t> </a:t>
            </a:r>
            <a:endParaRPr lang="en-GB" dirty="0"/>
          </a:p>
        </p:txBody>
      </p:sp>
      <p:sp>
        <p:nvSpPr>
          <p:cNvPr id="10" name="Rectangle 9"/>
          <p:cNvSpPr/>
          <p:nvPr/>
        </p:nvSpPr>
        <p:spPr>
          <a:xfrm>
            <a:off x="236555" y="4901454"/>
            <a:ext cx="9996015" cy="369332"/>
          </a:xfrm>
          <a:prstGeom prst="rect">
            <a:avLst/>
          </a:prstGeom>
        </p:spPr>
        <p:txBody>
          <a:bodyPr wrap="square">
            <a:spAutoFit/>
          </a:bodyPr>
          <a:lstStyle/>
          <a:p>
            <a:r>
              <a:rPr lang="en-GB" dirty="0">
                <a:hlinkClick r:id="rId6"/>
              </a:rPr>
              <a:t>Fun Maths Games about Shapes, Symmetry and Co-ordinates for Kids (topmarks.co.uk)</a:t>
            </a:r>
            <a:endParaRPr lang="en-GB" dirty="0"/>
          </a:p>
        </p:txBody>
      </p:sp>
      <p:pic>
        <p:nvPicPr>
          <p:cNvPr id="11" name="Picture 10"/>
          <p:cNvPicPr>
            <a:picLocks noChangeAspect="1"/>
          </p:cNvPicPr>
          <p:nvPr/>
        </p:nvPicPr>
        <p:blipFill>
          <a:blip r:embed="rId7"/>
          <a:stretch>
            <a:fillRect/>
          </a:stretch>
        </p:blipFill>
        <p:spPr>
          <a:xfrm>
            <a:off x="326571" y="5386119"/>
            <a:ext cx="1702526" cy="1106642"/>
          </a:xfrm>
          <a:prstGeom prst="rect">
            <a:avLst/>
          </a:prstGeom>
        </p:spPr>
      </p:pic>
      <p:pic>
        <p:nvPicPr>
          <p:cNvPr id="12" name="Picture 11"/>
          <p:cNvPicPr>
            <a:picLocks noChangeAspect="1"/>
          </p:cNvPicPr>
          <p:nvPr/>
        </p:nvPicPr>
        <p:blipFill>
          <a:blip r:embed="rId8"/>
          <a:stretch>
            <a:fillRect/>
          </a:stretch>
        </p:blipFill>
        <p:spPr>
          <a:xfrm>
            <a:off x="4137368" y="5328820"/>
            <a:ext cx="1744816" cy="1134130"/>
          </a:xfrm>
          <a:prstGeom prst="rect">
            <a:avLst/>
          </a:prstGeom>
        </p:spPr>
      </p:pic>
    </p:spTree>
    <p:extLst>
      <p:ext uri="{BB962C8B-B14F-4D97-AF65-F5344CB8AC3E}">
        <p14:creationId xmlns:p14="http://schemas.microsoft.com/office/powerpoint/2010/main" val="40470874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9127" y="748044"/>
            <a:ext cx="10217020" cy="4992579"/>
          </a:xfrm>
          <a:prstGeom prst="rect">
            <a:avLst/>
          </a:prstGeom>
        </p:spPr>
      </p:pic>
      <p:sp>
        <p:nvSpPr>
          <p:cNvPr id="3" name="TextBox 2"/>
          <p:cNvSpPr txBox="1"/>
          <p:nvPr/>
        </p:nvSpPr>
        <p:spPr>
          <a:xfrm>
            <a:off x="298580" y="65314"/>
            <a:ext cx="11597951" cy="954107"/>
          </a:xfrm>
          <a:prstGeom prst="rect">
            <a:avLst/>
          </a:prstGeom>
          <a:noFill/>
        </p:spPr>
        <p:txBody>
          <a:bodyPr wrap="square" rtlCol="0">
            <a:spAutoFit/>
          </a:bodyPr>
          <a:lstStyle/>
          <a:p>
            <a:r>
              <a:rPr lang="en-GB" sz="2800" dirty="0" smtClean="0"/>
              <a:t>Get busy with your outdoor learning. </a:t>
            </a:r>
            <a:r>
              <a:rPr lang="en-GB" sz="2800" b="1" dirty="0">
                <a:solidFill>
                  <a:srgbClr val="00B050"/>
                </a:solidFill>
              </a:rPr>
              <a:t>WALT: explore the world: outdoors</a:t>
            </a:r>
          </a:p>
          <a:p>
            <a:r>
              <a:rPr lang="en-GB" sz="2800" dirty="0" smtClean="0"/>
              <a:t>  </a:t>
            </a:r>
            <a:endParaRPr lang="en-GB" sz="2800" dirty="0"/>
          </a:p>
        </p:txBody>
      </p:sp>
      <p:sp>
        <p:nvSpPr>
          <p:cNvPr id="4" name="Rectangle 3"/>
          <p:cNvSpPr/>
          <p:nvPr/>
        </p:nvSpPr>
        <p:spPr>
          <a:xfrm>
            <a:off x="6829393" y="6100760"/>
            <a:ext cx="5229509" cy="369332"/>
          </a:xfrm>
          <a:prstGeom prst="rect">
            <a:avLst/>
          </a:prstGeom>
        </p:spPr>
        <p:txBody>
          <a:bodyPr wrap="none">
            <a:spAutoFit/>
          </a:bodyPr>
          <a:lstStyle/>
          <a:p>
            <a:r>
              <a:rPr lang="en-GB" dirty="0">
                <a:hlinkClick r:id="rId3"/>
              </a:rPr>
              <a:t>https://</a:t>
            </a:r>
            <a:r>
              <a:rPr lang="en-GB" dirty="0" smtClean="0">
                <a:hlinkClick r:id="rId3"/>
              </a:rPr>
              <a:t>www.sensorytrust.org.uk/resources/activities</a:t>
            </a:r>
            <a:r>
              <a:rPr lang="en-GB" dirty="0" smtClean="0"/>
              <a:t> </a:t>
            </a:r>
            <a:endParaRPr lang="en-GB" dirty="0"/>
          </a:p>
        </p:txBody>
      </p:sp>
      <p:sp>
        <p:nvSpPr>
          <p:cNvPr id="5" name="TextBox 4"/>
          <p:cNvSpPr txBox="1"/>
          <p:nvPr/>
        </p:nvSpPr>
        <p:spPr>
          <a:xfrm>
            <a:off x="298580" y="5962261"/>
            <a:ext cx="6372808" cy="646331"/>
          </a:xfrm>
          <a:prstGeom prst="rect">
            <a:avLst/>
          </a:prstGeom>
          <a:noFill/>
        </p:spPr>
        <p:txBody>
          <a:bodyPr wrap="square" rtlCol="0">
            <a:spAutoFit/>
          </a:bodyPr>
          <a:lstStyle/>
          <a:p>
            <a:r>
              <a:rPr lang="en-GB" dirty="0" smtClean="0"/>
              <a:t>For lots of ideas and step by step guides to learning outside, visit the Leaning trust website. </a:t>
            </a:r>
            <a:endParaRPr lang="en-GB" dirty="0"/>
          </a:p>
        </p:txBody>
      </p:sp>
    </p:spTree>
    <p:extLst>
      <p:ext uri="{BB962C8B-B14F-4D97-AF65-F5344CB8AC3E}">
        <p14:creationId xmlns:p14="http://schemas.microsoft.com/office/powerpoint/2010/main" val="341213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005" y="104503"/>
            <a:ext cx="11146971" cy="646331"/>
          </a:xfrm>
          <a:prstGeom prst="rect">
            <a:avLst/>
          </a:prstGeom>
          <a:noFill/>
        </p:spPr>
        <p:txBody>
          <a:bodyPr wrap="square" rtlCol="0">
            <a:spAutoFit/>
          </a:bodyPr>
          <a:lstStyle/>
          <a:p>
            <a:r>
              <a:rPr lang="en-GB" dirty="0" smtClean="0"/>
              <a:t>Our </a:t>
            </a:r>
            <a:r>
              <a:rPr lang="en-GB" b="1" dirty="0" smtClean="0"/>
              <a:t>TOPIC</a:t>
            </a:r>
            <a:r>
              <a:rPr lang="en-GB" dirty="0" smtClean="0"/>
              <a:t> this term is Nepal. We will look at the </a:t>
            </a:r>
            <a:r>
              <a:rPr lang="en-GB" dirty="0" err="1" smtClean="0"/>
              <a:t>Napalese</a:t>
            </a:r>
            <a:r>
              <a:rPr lang="en-GB" dirty="0" smtClean="0"/>
              <a:t> Flag each day, to remind ourselves of our topic. We will then look at a map of the world to locate Nepal and other countries on the map. </a:t>
            </a:r>
            <a:endParaRPr lang="en-GB" dirty="0"/>
          </a:p>
        </p:txBody>
      </p:sp>
      <p:sp>
        <p:nvSpPr>
          <p:cNvPr id="2" name="TextBox 1"/>
          <p:cNvSpPr txBox="1"/>
          <p:nvPr/>
        </p:nvSpPr>
        <p:spPr>
          <a:xfrm>
            <a:off x="3805937" y="6150114"/>
            <a:ext cx="10206446" cy="707886"/>
          </a:xfrm>
          <a:prstGeom prst="rect">
            <a:avLst/>
          </a:prstGeom>
          <a:noFill/>
        </p:spPr>
        <p:txBody>
          <a:bodyPr wrap="square" rtlCol="0">
            <a:spAutoFit/>
          </a:bodyPr>
          <a:lstStyle/>
          <a:p>
            <a:r>
              <a:rPr lang="en-GB" sz="4000" dirty="0" smtClean="0">
                <a:solidFill>
                  <a:srgbClr val="00B050"/>
                </a:solidFill>
              </a:rPr>
              <a:t>WALT: know about the world we live in</a:t>
            </a:r>
            <a:endParaRPr lang="en-GB" sz="4000" dirty="0">
              <a:solidFill>
                <a:srgbClr val="00B050"/>
              </a:solidFill>
            </a:endParaRPr>
          </a:p>
        </p:txBody>
      </p:sp>
      <p:pic>
        <p:nvPicPr>
          <p:cNvPr id="4" name="Picture 3"/>
          <p:cNvPicPr>
            <a:picLocks noChangeAspect="1"/>
          </p:cNvPicPr>
          <p:nvPr/>
        </p:nvPicPr>
        <p:blipFill>
          <a:blip r:embed="rId2"/>
          <a:stretch>
            <a:fillRect/>
          </a:stretch>
        </p:blipFill>
        <p:spPr>
          <a:xfrm>
            <a:off x="286872" y="751120"/>
            <a:ext cx="7198658" cy="5398994"/>
          </a:xfrm>
          <a:prstGeom prst="rect">
            <a:avLst/>
          </a:prstGeom>
        </p:spPr>
      </p:pic>
      <p:sp>
        <p:nvSpPr>
          <p:cNvPr id="6" name="TextBox 5"/>
          <p:cNvSpPr txBox="1"/>
          <p:nvPr/>
        </p:nvSpPr>
        <p:spPr>
          <a:xfrm>
            <a:off x="7754471" y="968188"/>
            <a:ext cx="4025153" cy="4524315"/>
          </a:xfrm>
          <a:prstGeom prst="rect">
            <a:avLst/>
          </a:prstGeom>
          <a:noFill/>
        </p:spPr>
        <p:txBody>
          <a:bodyPr wrap="square" rtlCol="0">
            <a:spAutoFit/>
          </a:bodyPr>
          <a:lstStyle/>
          <a:p>
            <a:r>
              <a:rPr lang="en-GB" sz="3200" dirty="0" smtClean="0"/>
              <a:t>Use the template to make a copy of the Nepalese Flag.</a:t>
            </a:r>
          </a:p>
          <a:p>
            <a:endParaRPr lang="en-GB" sz="3200" dirty="0"/>
          </a:p>
          <a:p>
            <a:pPr marL="285750" indent="-285750">
              <a:buFont typeface="Arial" panose="020B0604020202020204" pitchFamily="34" charset="0"/>
              <a:buChar char="•"/>
            </a:pPr>
            <a:r>
              <a:rPr lang="en-GB" sz="3200" dirty="0" smtClean="0"/>
              <a:t>Coloured pencils</a:t>
            </a:r>
          </a:p>
          <a:p>
            <a:pPr marL="285750" indent="-285750">
              <a:buFont typeface="Arial" panose="020B0604020202020204" pitchFamily="34" charset="0"/>
              <a:buChar char="•"/>
            </a:pPr>
            <a:r>
              <a:rPr lang="en-GB" sz="3200" dirty="0" smtClean="0"/>
              <a:t>Felt pens</a:t>
            </a:r>
          </a:p>
          <a:p>
            <a:pPr marL="285750" indent="-285750">
              <a:buFont typeface="Arial" panose="020B0604020202020204" pitchFamily="34" charset="0"/>
              <a:buChar char="•"/>
            </a:pPr>
            <a:r>
              <a:rPr lang="en-GB" sz="3200" dirty="0" smtClean="0"/>
              <a:t>Torn tissue paper</a:t>
            </a:r>
          </a:p>
          <a:p>
            <a:pPr marL="285750" indent="-285750">
              <a:buFont typeface="Arial" panose="020B0604020202020204" pitchFamily="34" charset="0"/>
              <a:buChar char="•"/>
            </a:pPr>
            <a:r>
              <a:rPr lang="en-GB" sz="3200" dirty="0" smtClean="0"/>
              <a:t>Paint</a:t>
            </a:r>
          </a:p>
          <a:p>
            <a:pPr marL="285750" indent="-285750">
              <a:buFont typeface="Arial" panose="020B0604020202020204" pitchFamily="34" charset="0"/>
              <a:buChar char="•"/>
            </a:pPr>
            <a:r>
              <a:rPr lang="en-GB" sz="3200" dirty="0" err="1" smtClean="0"/>
              <a:t>Etc</a:t>
            </a:r>
            <a:endParaRPr lang="en-GB" sz="3200" dirty="0"/>
          </a:p>
        </p:txBody>
      </p:sp>
    </p:spTree>
    <p:extLst>
      <p:ext uri="{BB962C8B-B14F-4D97-AF65-F5344CB8AC3E}">
        <p14:creationId xmlns:p14="http://schemas.microsoft.com/office/powerpoint/2010/main" val="1363105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53440" y="365760"/>
            <a:ext cx="10267950" cy="2025170"/>
          </a:xfrm>
          <a:prstGeom prst="rect">
            <a:avLst/>
          </a:prstGeom>
          <a:noFill/>
        </p:spPr>
        <p:txBody>
          <a:bodyPr wrap="square" rtlCol="0">
            <a:spAutoFit/>
          </a:bodyPr>
          <a:lstStyle/>
          <a:p>
            <a:pPr lvl="0">
              <a:lnSpc>
                <a:spcPct val="107000"/>
              </a:lnSpc>
              <a:spcAft>
                <a:spcPts val="800"/>
              </a:spcAft>
            </a:pPr>
            <a:r>
              <a:rPr lang="en-GB" sz="2000" b="1" dirty="0" smtClean="0">
                <a:latin typeface="Century Gothic" panose="020B0502020202020204" pitchFamily="34" charset="0"/>
              </a:rPr>
              <a:t>Enjoy a sensory science experience. Plant some seeds to link with our growth topic in science week. </a:t>
            </a:r>
          </a:p>
          <a:p>
            <a:pPr lvl="0">
              <a:lnSpc>
                <a:spcPct val="107000"/>
              </a:lnSpc>
              <a:spcAft>
                <a:spcPts val="800"/>
              </a:spcAft>
            </a:pPr>
            <a:r>
              <a:rPr lang="en-GB" sz="2000" b="1" dirty="0" smtClean="0">
                <a:solidFill>
                  <a:srgbClr val="FF0000"/>
                </a:solidFill>
                <a:latin typeface="Century Gothic" panose="020B0502020202020204" pitchFamily="34" charset="0"/>
              </a:rPr>
              <a:t>WALT: </a:t>
            </a:r>
            <a:r>
              <a:rPr lang="en-GB" sz="2000" b="1" smtClean="0">
                <a:solidFill>
                  <a:srgbClr val="FF0000"/>
                </a:solidFill>
                <a:latin typeface="Century Gothic" panose="020B0502020202020204" pitchFamily="34" charset="0"/>
              </a:rPr>
              <a:t>What grows?</a:t>
            </a:r>
            <a:endParaRPr lang="en-GB" sz="2000" b="1" dirty="0" smtClean="0">
              <a:solidFill>
                <a:srgbClr val="FF0000"/>
              </a:solidFill>
              <a:latin typeface="Century Gothic" panose="020B0502020202020204" pitchFamily="34" charset="0"/>
            </a:endParaRPr>
          </a:p>
          <a:p>
            <a:pPr lvl="0">
              <a:lnSpc>
                <a:spcPct val="107000"/>
              </a:lnSpc>
              <a:spcAft>
                <a:spcPts val="800"/>
              </a:spcAft>
            </a:pPr>
            <a:r>
              <a:rPr lang="en-GB" sz="2000" b="1" dirty="0" smtClean="0">
                <a:solidFill>
                  <a:srgbClr val="FF0000"/>
                </a:solidFill>
                <a:latin typeface="Century Gothic" panose="020B0502020202020204" pitchFamily="34" charset="0"/>
                <a:ea typeface="Calibri" panose="020F0502020204030204" pitchFamily="34" charset="0"/>
                <a:cs typeface="Times New Roman" panose="02020603050405020304" pitchFamily="18" charset="0"/>
              </a:rPr>
              <a:t>Explore change</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en-GB" sz="2000" b="1" dirty="0">
              <a:solidFill>
                <a:srgbClr val="00B050"/>
              </a:solidFill>
              <a:latin typeface="Century Gothic" panose="020B0502020202020204" pitchFamily="34" charset="0"/>
            </a:endParaRPr>
          </a:p>
        </p:txBody>
      </p:sp>
      <p:pic>
        <p:nvPicPr>
          <p:cNvPr id="6" name="Picture 5"/>
          <p:cNvPicPr>
            <a:picLocks noChangeAspect="1"/>
          </p:cNvPicPr>
          <p:nvPr/>
        </p:nvPicPr>
        <p:blipFill>
          <a:blip r:embed="rId2"/>
          <a:stretch>
            <a:fillRect/>
          </a:stretch>
        </p:blipFill>
        <p:spPr>
          <a:xfrm>
            <a:off x="564154" y="2050134"/>
            <a:ext cx="3646440" cy="2365962"/>
          </a:xfrm>
          <a:prstGeom prst="rect">
            <a:avLst/>
          </a:prstGeom>
        </p:spPr>
      </p:pic>
      <p:pic>
        <p:nvPicPr>
          <p:cNvPr id="7" name="Picture 6"/>
          <p:cNvPicPr>
            <a:picLocks noChangeAspect="1"/>
          </p:cNvPicPr>
          <p:nvPr/>
        </p:nvPicPr>
        <p:blipFill>
          <a:blip r:embed="rId3"/>
          <a:stretch>
            <a:fillRect/>
          </a:stretch>
        </p:blipFill>
        <p:spPr>
          <a:xfrm>
            <a:off x="6509657" y="1392565"/>
            <a:ext cx="4481187" cy="2509748"/>
          </a:xfrm>
          <a:prstGeom prst="rect">
            <a:avLst/>
          </a:prstGeom>
        </p:spPr>
      </p:pic>
      <p:sp>
        <p:nvSpPr>
          <p:cNvPr id="8" name="TextBox 7"/>
          <p:cNvSpPr txBox="1"/>
          <p:nvPr/>
        </p:nvSpPr>
        <p:spPr>
          <a:xfrm>
            <a:off x="4999264" y="4282787"/>
            <a:ext cx="6122126" cy="646331"/>
          </a:xfrm>
          <a:prstGeom prst="rect">
            <a:avLst/>
          </a:prstGeom>
          <a:noFill/>
        </p:spPr>
        <p:txBody>
          <a:bodyPr wrap="square" rtlCol="0">
            <a:spAutoFit/>
          </a:bodyPr>
          <a:lstStyle/>
          <a:p>
            <a:r>
              <a:rPr lang="en-GB" dirty="0" smtClean="0"/>
              <a:t>Use fruit or vegetables to build a solar system to help compare the size of planets.</a:t>
            </a:r>
            <a:endParaRPr lang="en-GB" dirty="0"/>
          </a:p>
        </p:txBody>
      </p:sp>
      <p:sp>
        <p:nvSpPr>
          <p:cNvPr id="9" name="Rectangle 8"/>
          <p:cNvSpPr/>
          <p:nvPr/>
        </p:nvSpPr>
        <p:spPr>
          <a:xfrm>
            <a:off x="796834" y="4666988"/>
            <a:ext cx="6096000" cy="1477328"/>
          </a:xfrm>
          <a:prstGeom prst="rect">
            <a:avLst/>
          </a:prstGeom>
        </p:spPr>
        <p:txBody>
          <a:bodyPr>
            <a:spAutoFit/>
          </a:bodyPr>
          <a:lstStyle/>
          <a:p>
            <a:r>
              <a:rPr lang="en-GB" sz="3600" dirty="0">
                <a:latin typeface="HWTArtz"/>
              </a:rPr>
              <a:t>Igneous rock</a:t>
            </a:r>
          </a:p>
          <a:p>
            <a:r>
              <a:rPr lang="en-GB" dirty="0">
                <a:latin typeface="Exo-Medium"/>
              </a:rPr>
              <a:t>These are formed when</a:t>
            </a:r>
          </a:p>
          <a:p>
            <a:r>
              <a:rPr lang="en-GB" dirty="0">
                <a:latin typeface="Exo-Medium"/>
              </a:rPr>
              <a:t>molten (melted) rock or</a:t>
            </a:r>
          </a:p>
          <a:p>
            <a:r>
              <a:rPr lang="en-GB" dirty="0">
                <a:latin typeface="Exo-Medium"/>
              </a:rPr>
              <a:t>magma is cooled.</a:t>
            </a:r>
            <a:endParaRPr lang="en-GB" dirty="0"/>
          </a:p>
        </p:txBody>
      </p:sp>
      <p:sp>
        <p:nvSpPr>
          <p:cNvPr id="10" name="TextBox 9"/>
          <p:cNvSpPr txBox="1"/>
          <p:nvPr/>
        </p:nvSpPr>
        <p:spPr>
          <a:xfrm>
            <a:off x="3953691" y="5020235"/>
            <a:ext cx="5111932" cy="923330"/>
          </a:xfrm>
          <a:prstGeom prst="rect">
            <a:avLst/>
          </a:prstGeom>
          <a:noFill/>
        </p:spPr>
        <p:txBody>
          <a:bodyPr wrap="square" rtlCol="0">
            <a:spAutoFit/>
          </a:bodyPr>
          <a:lstStyle/>
          <a:p>
            <a:r>
              <a:rPr lang="en-GB" dirty="0" smtClean="0"/>
              <a:t>Make edible rocks, diet and allergies permitting or create rocks from balloons, paper and discuss how rocks form and grow.</a:t>
            </a:r>
            <a:endParaRPr lang="en-GB" dirty="0"/>
          </a:p>
        </p:txBody>
      </p:sp>
    </p:spTree>
    <p:extLst>
      <p:ext uri="{BB962C8B-B14F-4D97-AF65-F5344CB8AC3E}">
        <p14:creationId xmlns:p14="http://schemas.microsoft.com/office/powerpoint/2010/main" val="1229663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097" y="-70304"/>
            <a:ext cx="10515600" cy="1325563"/>
          </a:xfrm>
        </p:spPr>
        <p:txBody>
          <a:bodyPr/>
          <a:lstStyle/>
          <a:p>
            <a:r>
              <a:rPr lang="en-GB" b="1" dirty="0" smtClean="0">
                <a:solidFill>
                  <a:srgbClr val="00B050"/>
                </a:solidFill>
              </a:rPr>
              <a:t>WALT: be creative: learn about Buddhism </a:t>
            </a:r>
            <a:endParaRPr lang="en-GB" b="1" dirty="0">
              <a:solidFill>
                <a:srgbClr val="00B050"/>
              </a:solidFill>
            </a:endParaRPr>
          </a:p>
        </p:txBody>
      </p:sp>
      <p:sp>
        <p:nvSpPr>
          <p:cNvPr id="4" name="Content Placeholder 3"/>
          <p:cNvSpPr>
            <a:spLocks noGrp="1"/>
          </p:cNvSpPr>
          <p:nvPr>
            <p:ph idx="1"/>
          </p:nvPr>
        </p:nvSpPr>
        <p:spPr>
          <a:xfrm>
            <a:off x="231742" y="6141582"/>
            <a:ext cx="11084735" cy="418557"/>
          </a:xfrm>
        </p:spPr>
        <p:txBody>
          <a:bodyPr>
            <a:normAutofit fontScale="92500" lnSpcReduction="10000"/>
          </a:bodyPr>
          <a:lstStyle/>
          <a:p>
            <a:pPr marL="0" indent="0">
              <a:buNone/>
            </a:pPr>
            <a:r>
              <a:rPr lang="en-GB" dirty="0" smtClean="0"/>
              <a:t>Resources: paint, paint brushes, paper, scissors, glue / blue-tack</a:t>
            </a:r>
            <a:endParaRPr lang="en-GB" dirty="0"/>
          </a:p>
        </p:txBody>
      </p:sp>
      <p:pic>
        <p:nvPicPr>
          <p:cNvPr id="8" name="Picture 7"/>
          <p:cNvPicPr>
            <a:picLocks noChangeAspect="1"/>
          </p:cNvPicPr>
          <p:nvPr/>
        </p:nvPicPr>
        <p:blipFill>
          <a:blip r:embed="rId2"/>
          <a:stretch>
            <a:fillRect/>
          </a:stretch>
        </p:blipFill>
        <p:spPr>
          <a:xfrm>
            <a:off x="338001" y="1432288"/>
            <a:ext cx="4305300" cy="4324350"/>
          </a:xfrm>
          <a:prstGeom prst="rect">
            <a:avLst/>
          </a:prstGeom>
        </p:spPr>
      </p:pic>
      <p:sp>
        <p:nvSpPr>
          <p:cNvPr id="10" name="TextBox 9"/>
          <p:cNvSpPr txBox="1"/>
          <p:nvPr/>
        </p:nvSpPr>
        <p:spPr>
          <a:xfrm>
            <a:off x="4537166" y="1255259"/>
            <a:ext cx="6966857"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Make a tree of Friendship for your family.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Make hand prints for all your family and friends.</a:t>
            </a:r>
          </a:p>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Cut them out and make a tree display on the wall.</a:t>
            </a:r>
          </a:p>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Write the names on the hands, if you like. </a:t>
            </a:r>
          </a:p>
          <a:p>
            <a:pPr marL="514350" marR="0" lvl="0" indent="-514350" algn="l" defTabSz="914400" rtl="0" eaLnBrk="1" fontAlgn="auto" latinLnBrk="0" hangingPunct="1">
              <a:lnSpc>
                <a:spcPct val="100000"/>
              </a:lnSpc>
              <a:spcBef>
                <a:spcPts val="0"/>
              </a:spcBef>
              <a:spcAft>
                <a:spcPts val="0"/>
              </a:spcAft>
              <a:buClrTx/>
              <a:buSzTx/>
              <a:buFontTx/>
              <a:buAutoNum type="arabicPeriod"/>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Have a conversation every day about how we can be kind to / help our friends and family.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0556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95" y="574766"/>
            <a:ext cx="11820505" cy="1359172"/>
          </a:xfrm>
        </p:spPr>
        <p:txBody>
          <a:bodyPr>
            <a:normAutofit fontScale="90000"/>
          </a:bodyPr>
          <a:lstStyle/>
          <a:p>
            <a:r>
              <a:rPr lang="en-GB" sz="3600" b="1" dirty="0">
                <a:solidFill>
                  <a:srgbClr val="00B050"/>
                </a:solidFill>
              </a:rPr>
              <a:t>WALT: cook a ‘simple’ meal</a:t>
            </a:r>
            <a:br>
              <a:rPr lang="en-GB" sz="3600" b="1" dirty="0">
                <a:solidFill>
                  <a:srgbClr val="00B050"/>
                </a:solidFill>
              </a:rPr>
            </a:br>
            <a:r>
              <a:rPr lang="en-GB" sz="3600" b="1" dirty="0">
                <a:solidFill>
                  <a:srgbClr val="00B050"/>
                </a:solidFill>
              </a:rPr>
              <a:t>WALT: improve our fine motor </a:t>
            </a:r>
            <a:r>
              <a:rPr lang="en-GB" sz="3600" b="1" dirty="0" smtClean="0">
                <a:solidFill>
                  <a:srgbClr val="00B050"/>
                </a:solidFill>
              </a:rPr>
              <a:t>skills                     </a:t>
            </a:r>
            <a:r>
              <a:rPr lang="en-GB" sz="3600" b="1" dirty="0">
                <a:solidFill>
                  <a:srgbClr val="00B050"/>
                </a:solidFill>
              </a:rPr>
              <a:t/>
            </a:r>
            <a:br>
              <a:rPr lang="en-GB" sz="3600" b="1" dirty="0">
                <a:solidFill>
                  <a:srgbClr val="00B050"/>
                </a:solidFill>
              </a:rPr>
            </a:br>
            <a:r>
              <a:rPr lang="en-GB" sz="3600" b="1" dirty="0">
                <a:solidFill>
                  <a:srgbClr val="00B050"/>
                </a:solidFill>
              </a:rPr>
              <a:t>WALT: make / eat healthy choices</a:t>
            </a:r>
            <a:br>
              <a:rPr lang="en-GB" sz="3600" b="1" dirty="0">
                <a:solidFill>
                  <a:srgbClr val="00B050"/>
                </a:solidFill>
              </a:rPr>
            </a:br>
            <a:r>
              <a:rPr lang="en-GB" sz="3600" b="1" dirty="0">
                <a:solidFill>
                  <a:srgbClr val="00B050"/>
                </a:solidFill>
              </a:rPr>
              <a:t>WALT: use good personal hygiene</a:t>
            </a:r>
            <a:br>
              <a:rPr lang="en-GB" sz="3600" b="1" dirty="0">
                <a:solidFill>
                  <a:srgbClr val="00B050"/>
                </a:solidFill>
              </a:rPr>
            </a:br>
            <a:r>
              <a:rPr lang="en-GB" sz="3600" b="1" dirty="0">
                <a:solidFill>
                  <a:srgbClr val="00B050"/>
                </a:solidFill>
              </a:rPr>
              <a:t>WALT: look after our environment</a:t>
            </a:r>
          </a:p>
        </p:txBody>
      </p:sp>
      <p:sp>
        <p:nvSpPr>
          <p:cNvPr id="3" name="Content Placeholder 2"/>
          <p:cNvSpPr>
            <a:spLocks noGrp="1"/>
          </p:cNvSpPr>
          <p:nvPr>
            <p:ph idx="1"/>
          </p:nvPr>
        </p:nvSpPr>
        <p:spPr>
          <a:xfrm>
            <a:off x="156754" y="2457043"/>
            <a:ext cx="10927080" cy="5493882"/>
          </a:xfrm>
        </p:spPr>
        <p:txBody>
          <a:bodyPr>
            <a:normAutofit/>
          </a:bodyPr>
          <a:lstStyle/>
          <a:p>
            <a:pPr marL="0" lvl="0" indent="0">
              <a:buNone/>
            </a:pPr>
            <a:r>
              <a:rPr lang="en-GB" dirty="0">
                <a:solidFill>
                  <a:prstClr val="black"/>
                </a:solidFill>
              </a:rPr>
              <a:t>As you know, </a:t>
            </a:r>
            <a:r>
              <a:rPr lang="en-GB" dirty="0" smtClean="0">
                <a:solidFill>
                  <a:prstClr val="black"/>
                </a:solidFill>
              </a:rPr>
              <a:t>cooking is such fun. </a:t>
            </a:r>
            <a:r>
              <a:rPr lang="en-GB" dirty="0">
                <a:solidFill>
                  <a:prstClr val="black"/>
                </a:solidFill>
              </a:rPr>
              <a:t>This term we are learning all about Nepalese food. How about joining in at home?!</a:t>
            </a:r>
          </a:p>
          <a:p>
            <a:pPr marL="0" lvl="0" indent="0">
              <a:buNone/>
            </a:pPr>
            <a:r>
              <a:rPr lang="en-GB" dirty="0">
                <a:solidFill>
                  <a:prstClr val="black"/>
                </a:solidFill>
              </a:rPr>
              <a:t>Recipe 1: </a:t>
            </a:r>
            <a:r>
              <a:rPr lang="en-GB" dirty="0" err="1">
                <a:solidFill>
                  <a:prstClr val="black"/>
                </a:solidFill>
              </a:rPr>
              <a:t>Thupka</a:t>
            </a:r>
            <a:r>
              <a:rPr lang="en-GB" dirty="0">
                <a:solidFill>
                  <a:prstClr val="black"/>
                </a:solidFill>
              </a:rPr>
              <a:t> (Himalayan soup):  </a:t>
            </a:r>
            <a:r>
              <a:rPr lang="en-GB" sz="1400" dirty="0">
                <a:solidFill>
                  <a:prstClr val="black"/>
                </a:solidFill>
                <a:hlinkClick r:id="rId2"/>
              </a:rPr>
              <a:t>https://www.youtube.com/watch?v=UxiWkgidJds</a:t>
            </a:r>
            <a:r>
              <a:rPr lang="en-GB" sz="1400" dirty="0">
                <a:solidFill>
                  <a:prstClr val="black"/>
                </a:solidFill>
              </a:rPr>
              <a:t> </a:t>
            </a:r>
          </a:p>
          <a:p>
            <a:pPr marL="0" lvl="0" indent="0">
              <a:buNone/>
            </a:pPr>
            <a:r>
              <a:rPr lang="en-GB" dirty="0">
                <a:solidFill>
                  <a:prstClr val="black"/>
                </a:solidFill>
              </a:rPr>
              <a:t>Recipe 2: </a:t>
            </a:r>
            <a:r>
              <a:rPr lang="en-GB" dirty="0" err="1">
                <a:solidFill>
                  <a:prstClr val="black"/>
                </a:solidFill>
              </a:rPr>
              <a:t>Aloo</a:t>
            </a:r>
            <a:r>
              <a:rPr lang="en-GB" dirty="0">
                <a:solidFill>
                  <a:prstClr val="black"/>
                </a:solidFill>
              </a:rPr>
              <a:t> </a:t>
            </a:r>
            <a:r>
              <a:rPr lang="en-GB" dirty="0" err="1">
                <a:solidFill>
                  <a:prstClr val="black"/>
                </a:solidFill>
              </a:rPr>
              <a:t>Sanheko</a:t>
            </a:r>
            <a:r>
              <a:rPr lang="en-GB" dirty="0">
                <a:solidFill>
                  <a:prstClr val="black"/>
                </a:solidFill>
              </a:rPr>
              <a:t> (Potato salad): </a:t>
            </a:r>
            <a:r>
              <a:rPr lang="en-GB" sz="1200" dirty="0">
                <a:solidFill>
                  <a:prstClr val="black"/>
                </a:solidFill>
                <a:hlinkClick r:id="rId3"/>
              </a:rPr>
              <a:t>https://veganuary.com/recipes/nepalese-potato-salad-aloo-sandheko/</a:t>
            </a:r>
            <a:r>
              <a:rPr lang="en-GB" sz="1200" dirty="0">
                <a:solidFill>
                  <a:prstClr val="black"/>
                </a:solidFill>
              </a:rPr>
              <a:t> </a:t>
            </a:r>
          </a:p>
          <a:p>
            <a:pPr marL="0" lvl="0" indent="0">
              <a:buNone/>
            </a:pPr>
            <a:r>
              <a:rPr lang="en-GB" dirty="0">
                <a:solidFill>
                  <a:prstClr val="black"/>
                </a:solidFill>
              </a:rPr>
              <a:t>Recipe 3: Cauliflower </a:t>
            </a:r>
            <a:r>
              <a:rPr lang="en-GB" dirty="0" err="1">
                <a:solidFill>
                  <a:prstClr val="black"/>
                </a:solidFill>
              </a:rPr>
              <a:t>Pakora</a:t>
            </a:r>
            <a:r>
              <a:rPr lang="en-GB" dirty="0">
                <a:solidFill>
                  <a:prstClr val="black"/>
                </a:solidFill>
              </a:rPr>
              <a:t>: </a:t>
            </a:r>
            <a:r>
              <a:rPr lang="en-GB" sz="1200" dirty="0">
                <a:solidFill>
                  <a:prstClr val="black"/>
                </a:solidFill>
                <a:hlinkClick r:id="rId4"/>
              </a:rPr>
              <a:t>http://nepalitummy.blogspot.com/2014/03/cauliflower-pakoras-recipe.html#.Ydb0lmjP1PY</a:t>
            </a:r>
            <a:r>
              <a:rPr lang="en-GB" sz="1200" dirty="0">
                <a:solidFill>
                  <a:prstClr val="black"/>
                </a:solidFill>
              </a:rPr>
              <a:t> </a:t>
            </a:r>
          </a:p>
          <a:p>
            <a:pPr marL="0" lvl="0" indent="0">
              <a:buNone/>
            </a:pPr>
            <a:r>
              <a:rPr lang="en-GB" dirty="0">
                <a:solidFill>
                  <a:prstClr val="black"/>
                </a:solidFill>
              </a:rPr>
              <a:t>Recipe 4: Chicken </a:t>
            </a:r>
            <a:r>
              <a:rPr lang="en-GB" dirty="0" err="1">
                <a:solidFill>
                  <a:prstClr val="black"/>
                </a:solidFill>
              </a:rPr>
              <a:t>Choila</a:t>
            </a:r>
            <a:r>
              <a:rPr lang="en-GB" dirty="0">
                <a:solidFill>
                  <a:prstClr val="black"/>
                </a:solidFill>
              </a:rPr>
              <a:t>: </a:t>
            </a:r>
            <a:r>
              <a:rPr lang="en-GB" sz="1200" dirty="0">
                <a:solidFill>
                  <a:prstClr val="black"/>
                </a:solidFill>
                <a:hlinkClick r:id="rId5"/>
              </a:rPr>
              <a:t>http://nepalitummy.blogspot.com/2013/08/chicken-choila-requested-recipe.html#.Ydb1CWjP1PY</a:t>
            </a:r>
            <a:r>
              <a:rPr lang="en-GB" sz="1200" dirty="0">
                <a:solidFill>
                  <a:prstClr val="black"/>
                </a:solidFill>
              </a:rPr>
              <a:t>  </a:t>
            </a:r>
          </a:p>
          <a:p>
            <a:pPr marL="0" lvl="0" indent="0">
              <a:buNone/>
            </a:pPr>
            <a:r>
              <a:rPr lang="en-GB" dirty="0">
                <a:solidFill>
                  <a:prstClr val="black"/>
                </a:solidFill>
              </a:rPr>
              <a:t>Recipe 5: Hot dog Chilli: </a:t>
            </a:r>
            <a:r>
              <a:rPr lang="en-GB" sz="1200" dirty="0">
                <a:solidFill>
                  <a:prstClr val="black"/>
                </a:solidFill>
                <a:hlinkClick r:id="rId6"/>
              </a:rPr>
              <a:t>http://nepalitummy.blogspot.com/2016/02/nepali-style-sausagehotdog-chili-recipe.html#.Ydb1uGjP1PY</a:t>
            </a:r>
            <a:r>
              <a:rPr lang="en-GB" sz="1200" dirty="0">
                <a:solidFill>
                  <a:prstClr val="black"/>
                </a:solidFill>
              </a:rPr>
              <a:t> </a:t>
            </a:r>
          </a:p>
          <a:p>
            <a:pPr marL="0" lvl="0" indent="0">
              <a:buNone/>
            </a:pPr>
            <a:r>
              <a:rPr lang="en-GB" dirty="0">
                <a:solidFill>
                  <a:prstClr val="black"/>
                </a:solidFill>
              </a:rPr>
              <a:t>Recipe 6: Rice pudding: </a:t>
            </a:r>
            <a:r>
              <a:rPr lang="en-GB" sz="1200" dirty="0">
                <a:solidFill>
                  <a:prstClr val="black"/>
                </a:solidFill>
                <a:hlinkClick r:id="rId7"/>
              </a:rPr>
              <a:t>http://nepalitummy.blogspot.com/search?q=pudding#.Ydb1-GjP1PY</a:t>
            </a:r>
            <a:r>
              <a:rPr lang="en-GB" sz="1200" dirty="0">
                <a:solidFill>
                  <a:prstClr val="black"/>
                </a:solidFill>
              </a:rPr>
              <a:t> </a:t>
            </a:r>
          </a:p>
          <a:p>
            <a:pPr marL="0" indent="0">
              <a:buNone/>
            </a:pPr>
            <a:endParaRPr lang="en-GB" dirty="0"/>
          </a:p>
        </p:txBody>
      </p:sp>
      <p:pic>
        <p:nvPicPr>
          <p:cNvPr id="4" name="Picture 3"/>
          <p:cNvPicPr>
            <a:picLocks noChangeAspect="1"/>
          </p:cNvPicPr>
          <p:nvPr/>
        </p:nvPicPr>
        <p:blipFill>
          <a:blip r:embed="rId8"/>
          <a:stretch>
            <a:fillRect/>
          </a:stretch>
        </p:blipFill>
        <p:spPr>
          <a:xfrm>
            <a:off x="8720175" y="166225"/>
            <a:ext cx="3001562" cy="2172114"/>
          </a:xfrm>
          <a:prstGeom prst="rect">
            <a:avLst/>
          </a:prstGeom>
        </p:spPr>
      </p:pic>
    </p:spTree>
    <p:extLst>
      <p:ext uri="{BB962C8B-B14F-4D97-AF65-F5344CB8AC3E}">
        <p14:creationId xmlns:p14="http://schemas.microsoft.com/office/powerpoint/2010/main" val="3875733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4133</TotalTime>
  <Words>1224</Words>
  <Application>Microsoft Office PowerPoint</Application>
  <PresentationFormat>Widescreen</PresentationFormat>
  <Paragraphs>116</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Century Gothic</vt:lpstr>
      <vt:lpstr>Exo-Medium</vt:lpstr>
      <vt:lpstr>HWTArtz</vt:lpstr>
      <vt:lpstr>Times New Roman</vt:lpstr>
      <vt:lpstr>Office Theme</vt:lpstr>
      <vt:lpstr>Elm Class Remote Learning Pack</vt:lpstr>
      <vt:lpstr>Colours of the day</vt:lpstr>
      <vt:lpstr>PowerPoint Presentation</vt:lpstr>
      <vt:lpstr>PowerPoint Presentation</vt:lpstr>
      <vt:lpstr>Elm Class – Songs</vt:lpstr>
      <vt:lpstr>Phonics and reading comprehension</vt:lpstr>
      <vt:lpstr>Phonics: Early phonics support. Loads of fun. </vt:lpstr>
      <vt:lpstr>Awesome learning songs for you to pick and choose from. There are zillions on Youtube…</vt:lpstr>
      <vt:lpstr>PowerPoint Presentation</vt:lpstr>
      <vt:lpstr>PowerPoint Presentation</vt:lpstr>
      <vt:lpstr>PowerPoint Presentation</vt:lpstr>
      <vt:lpstr>PowerPoint Presentation</vt:lpstr>
      <vt:lpstr>WALT: be creative: learn about Buddhism </vt:lpstr>
      <vt:lpstr>WALT: cook a ‘simple’ meal WALT: improve our fine motor skills                      WALT: make / eat healthy choices WALT: use good personal hygiene WALT: look after our environment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Green</dc:creator>
  <cp:lastModifiedBy>Laura Wallis</cp:lastModifiedBy>
  <cp:revision>107</cp:revision>
  <cp:lastPrinted>2020-10-13T07:26:40Z</cp:lastPrinted>
  <dcterms:created xsi:type="dcterms:W3CDTF">2020-09-21T16:10:41Z</dcterms:created>
  <dcterms:modified xsi:type="dcterms:W3CDTF">2022-03-14T13:27:37Z</dcterms:modified>
</cp:coreProperties>
</file>